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85" r:id="rId10"/>
    <p:sldId id="281" r:id="rId11"/>
    <p:sldId id="296" r:id="rId12"/>
    <p:sldId id="300" r:id="rId13"/>
    <p:sldId id="263" r:id="rId14"/>
    <p:sldId id="284" r:id="rId15"/>
    <p:sldId id="286" r:id="rId16"/>
    <p:sldId id="289" r:id="rId17"/>
    <p:sldId id="290" r:id="rId18"/>
    <p:sldId id="287" r:id="rId19"/>
    <p:sldId id="288" r:id="rId20"/>
    <p:sldId id="264" r:id="rId21"/>
    <p:sldId id="274" r:id="rId22"/>
    <p:sldId id="291" r:id="rId23"/>
    <p:sldId id="292" r:id="rId24"/>
    <p:sldId id="293" r:id="rId25"/>
    <p:sldId id="278" r:id="rId26"/>
    <p:sldId id="295" r:id="rId27"/>
    <p:sldId id="297" r:id="rId28"/>
    <p:sldId id="298" r:id="rId29"/>
    <p:sldId id="299" r:id="rId30"/>
    <p:sldId id="294" r:id="rId31"/>
    <p:sldId id="279" r:id="rId32"/>
    <p:sldId id="280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205" y="4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9538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@Jim: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is </a:t>
            </a:r>
            <a:r>
              <a:rPr lang="en-US" dirty="0" err="1"/>
              <a:t>RodeKersen</a:t>
            </a:r>
            <a:r>
              <a:rPr lang="en-US" dirty="0"/>
              <a:t> </a:t>
            </a:r>
            <a:r>
              <a:rPr lang="en-US" dirty="0" err="1"/>
              <a:t>gestart</a:t>
            </a:r>
            <a:r>
              <a:rPr lang="en-US" dirty="0"/>
              <a:t>. Marc is </a:t>
            </a:r>
            <a:r>
              <a:rPr lang="en-US" dirty="0" err="1"/>
              <a:t>toezichthouder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school </a:t>
            </a:r>
            <a:r>
              <a:rPr lang="en-US" baseline="0" dirty="0" err="1"/>
              <a:t>omgebouwd</a:t>
            </a:r>
            <a:r>
              <a:rPr lang="en-US" baseline="0" dirty="0"/>
              <a:t> tot hostel in Amsterdam. Na 1 </a:t>
            </a:r>
            <a:r>
              <a:rPr lang="en-US" baseline="0" dirty="0" err="1"/>
              <a:t>jaar</a:t>
            </a:r>
            <a:r>
              <a:rPr lang="en-US" baseline="0" dirty="0"/>
              <a:t> al 750 reviews en </a:t>
            </a:r>
            <a:r>
              <a:rPr lang="en-US" baseline="0" dirty="0" err="1"/>
              <a:t>blijft</a:t>
            </a:r>
            <a:r>
              <a:rPr lang="en-US" baseline="0" dirty="0"/>
              <a:t> </a:t>
            </a:r>
            <a:r>
              <a:rPr lang="en-US" baseline="0" dirty="0" err="1"/>
              <a:t>groeien</a:t>
            </a:r>
            <a:r>
              <a:rPr lang="en-US" baseline="0" dirty="0"/>
              <a:t>. In het </a:t>
            </a:r>
            <a:r>
              <a:rPr lang="en-US" baseline="0" dirty="0" err="1"/>
              <a:t>publieke</a:t>
            </a:r>
            <a:r>
              <a:rPr lang="en-US" baseline="0" dirty="0"/>
              <a:t> </a:t>
            </a:r>
            <a:r>
              <a:rPr lang="en-US" baseline="0" dirty="0" err="1"/>
              <a:t>domein</a:t>
            </a:r>
            <a:r>
              <a:rPr lang="en-US" baseline="0" dirty="0"/>
              <a:t> </a:t>
            </a:r>
            <a:r>
              <a:rPr lang="en-US" baseline="0" dirty="0" err="1"/>
              <a:t>wordt</a:t>
            </a:r>
            <a:r>
              <a:rPr lang="en-US" baseline="0" dirty="0"/>
              <a:t> </a:t>
            </a:r>
            <a:r>
              <a:rPr lang="en-US" baseline="0" dirty="0" err="1"/>
              <a:t>eigenlijk</a:t>
            </a:r>
            <a:r>
              <a:rPr lang="en-US" baseline="0" dirty="0"/>
              <a:t> </a:t>
            </a:r>
            <a:r>
              <a:rPr lang="en-US" baseline="0" dirty="0" err="1"/>
              <a:t>respons</a:t>
            </a:r>
            <a:r>
              <a:rPr lang="en-US" baseline="0" dirty="0"/>
              <a:t> van </a:t>
            </a:r>
            <a:r>
              <a:rPr lang="en-US" baseline="0" dirty="0" err="1"/>
              <a:t>wijkbewoners</a:t>
            </a:r>
            <a:r>
              <a:rPr lang="en-US" baseline="0" dirty="0"/>
              <a:t> </a:t>
            </a:r>
            <a:r>
              <a:rPr lang="en-US" baseline="0" dirty="0" err="1"/>
              <a:t>nauwelijks</a:t>
            </a:r>
            <a:r>
              <a:rPr lang="en-US" baseline="0" dirty="0"/>
              <a:t> </a:t>
            </a:r>
            <a:r>
              <a:rPr lang="en-US" baseline="0" dirty="0" err="1"/>
              <a:t>gemeten</a:t>
            </a:r>
            <a:r>
              <a:rPr lang="en-US" baseline="0" dirty="0"/>
              <a:t>. </a:t>
            </a:r>
            <a:r>
              <a:rPr lang="en-US" baseline="0" dirty="0" err="1"/>
              <a:t>Stel</a:t>
            </a:r>
            <a:r>
              <a:rPr lang="en-US" baseline="0" dirty="0"/>
              <a:t> </a:t>
            </a:r>
            <a:r>
              <a:rPr lang="en-US" baseline="0" dirty="0" err="1"/>
              <a:t>nou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we </a:t>
            </a:r>
            <a:r>
              <a:rPr lang="en-US" baseline="0" dirty="0" err="1"/>
              <a:t>een</a:t>
            </a:r>
            <a:r>
              <a:rPr lang="en-US" baseline="0" dirty="0"/>
              <a:t> ‘</a:t>
            </a:r>
            <a:r>
              <a:rPr lang="en-US" baseline="0" dirty="0" err="1"/>
              <a:t>tripadvisor</a:t>
            </a:r>
            <a:r>
              <a:rPr lang="en-US" baseline="0" dirty="0"/>
              <a:t>’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wijkvoorzieningen</a:t>
            </a:r>
            <a:r>
              <a:rPr lang="en-US" baseline="0" dirty="0"/>
              <a:t> </a:t>
            </a:r>
            <a:r>
              <a:rPr lang="en-US" baseline="0" dirty="0" err="1"/>
              <a:t>kunnen</a:t>
            </a:r>
            <a:r>
              <a:rPr lang="en-US" baseline="0" dirty="0"/>
              <a:t> </a:t>
            </a:r>
            <a:r>
              <a:rPr lang="en-US" baseline="0" dirty="0" err="1"/>
              <a:t>opzetten</a:t>
            </a:r>
            <a:r>
              <a:rPr lang="en-US" baseline="0" dirty="0"/>
              <a:t>? 2 </a:t>
            </a:r>
            <a:r>
              <a:rPr lang="en-US" baseline="0" dirty="0" err="1"/>
              <a:t>Pilotjaren</a:t>
            </a:r>
            <a:r>
              <a:rPr lang="en-US" baseline="0" dirty="0"/>
              <a:t> </a:t>
            </a:r>
            <a:r>
              <a:rPr lang="en-US" baseline="0" dirty="0" err="1"/>
              <a:t>gedraaid</a:t>
            </a:r>
            <a:r>
              <a:rPr lang="en-US" baseline="0" dirty="0"/>
              <a:t> en </a:t>
            </a:r>
            <a:r>
              <a:rPr lang="en-US" baseline="0" dirty="0" err="1"/>
              <a:t>ontwikkeld</a:t>
            </a:r>
            <a:r>
              <a:rPr lang="en-US" baseline="0" dirty="0"/>
              <a:t>. </a:t>
            </a:r>
            <a:r>
              <a:rPr lang="en-US" baseline="0" dirty="0" err="1"/>
              <a:t>RodeKersen</a:t>
            </a:r>
            <a:r>
              <a:rPr lang="en-US" baseline="0" dirty="0"/>
              <a:t> is nu ‘</a:t>
            </a:r>
            <a:r>
              <a:rPr lang="en-US" baseline="0" dirty="0" err="1"/>
              <a:t>volwassen</a:t>
            </a:r>
            <a:r>
              <a:rPr lang="en-US" baseline="0" dirty="0"/>
              <a:t>’ en </a:t>
            </a:r>
            <a:r>
              <a:rPr lang="en-US" baseline="0" dirty="0" err="1"/>
              <a:t>gaat</a:t>
            </a:r>
            <a:r>
              <a:rPr lang="en-US" baseline="0" dirty="0"/>
              <a:t> door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netwerk</a:t>
            </a:r>
            <a:r>
              <a:rPr lang="en-US" baseline="0" dirty="0"/>
              <a:t>. </a:t>
            </a:r>
            <a:r>
              <a:rPr lang="en-US" baseline="0" dirty="0" err="1"/>
              <a:t>Waarin</a:t>
            </a:r>
            <a:r>
              <a:rPr lang="en-US" baseline="0" dirty="0"/>
              <a:t> we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</a:t>
            </a:r>
            <a:r>
              <a:rPr lang="en-US" baseline="0" dirty="0" err="1"/>
              <a:t>gaan</a:t>
            </a:r>
            <a:r>
              <a:rPr lang="en-US" baseline="0" dirty="0"/>
              <a:t> </a:t>
            </a:r>
            <a:r>
              <a:rPr lang="en-US" baseline="0" dirty="0" err="1"/>
              <a:t>kijken</a:t>
            </a:r>
            <a:r>
              <a:rPr lang="en-US" baseline="0" dirty="0"/>
              <a:t> </a:t>
            </a:r>
            <a:r>
              <a:rPr lang="en-US" baseline="0" dirty="0" err="1"/>
              <a:t>naar</a:t>
            </a:r>
            <a:r>
              <a:rPr lang="en-US" baseline="0" dirty="0"/>
              <a:t> het </a:t>
            </a:r>
            <a:r>
              <a:rPr lang="en-US" baseline="0" dirty="0" err="1"/>
              <a:t>gebruik</a:t>
            </a:r>
            <a:r>
              <a:rPr lang="en-US" baseline="0" dirty="0"/>
              <a:t> van de </a:t>
            </a:r>
            <a:r>
              <a:rPr lang="en-US" baseline="0" dirty="0" err="1"/>
              <a:t>methodiek</a:t>
            </a:r>
            <a:r>
              <a:rPr lang="en-US" baseline="0" dirty="0"/>
              <a:t> en het </a:t>
            </a:r>
            <a:r>
              <a:rPr lang="en-US" baseline="0" dirty="0" err="1"/>
              <a:t>gebruik</a:t>
            </a:r>
            <a:r>
              <a:rPr lang="en-US" baseline="0" dirty="0"/>
              <a:t> van de </a:t>
            </a:r>
            <a:r>
              <a:rPr lang="en-US" baseline="0" dirty="0" err="1"/>
              <a:t>resultaten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8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200" u="non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Ontmoetingshuis</a:t>
            </a:r>
            <a:r>
              <a:rPr lang="en-US" sz="2200" u="non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u="non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Veenendaal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200" u="non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Stevenshof</a:t>
            </a:r>
            <a:r>
              <a:rPr lang="en-US" sz="2200" u="none" baseline="0" dirty="0">
                <a:latin typeface="Helvetica Neue"/>
                <a:ea typeface="Helvetica Neue"/>
                <a:cs typeface="Helvetica Neue"/>
                <a:sym typeface="Helvetica Neue"/>
              </a:rPr>
              <a:t> Leiden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200" u="non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Huis</a:t>
            </a:r>
            <a:r>
              <a:rPr lang="en-US" sz="2200" u="none" baseline="0" dirty="0">
                <a:latin typeface="Helvetica Neue"/>
                <a:ea typeface="Helvetica Neue"/>
                <a:cs typeface="Helvetica Neue"/>
                <a:sym typeface="Helvetica Neue"/>
              </a:rPr>
              <a:t> van </a:t>
            </a:r>
            <a:r>
              <a:rPr lang="en-US" sz="2200" u="non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Houten</a:t>
            </a:r>
            <a:r>
              <a:rPr lang="en-US" sz="2200" u="non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Holstohus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Holstohus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Holstohus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Holstohus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Holstohus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Holstohus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Holstohus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Holstohus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Holstohus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mailto:www.bouwstenen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ijkConnect.com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deKerse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RodeKersen</a:t>
            </a:r>
          </a:p>
        </p:txBody>
      </p:sp>
      <p:sp>
        <p:nvSpPr>
          <p:cNvPr id="120" name="reviewsystematiek voor publieke voorzieningen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41900"/>
            <a:ext cx="11184402" cy="1130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reviewsystematiek voor publieke voorzieningen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esentatie pilot 2018, Utrecht 18 januari 2018"/>
          <p:cNvSpPr txBox="1"/>
          <p:nvPr/>
        </p:nvSpPr>
        <p:spPr>
          <a:xfrm>
            <a:off x="1270000" y="8495127"/>
            <a:ext cx="11184402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lang="en-US" dirty="0"/>
              <a:t>Workshop 8 </a:t>
            </a:r>
            <a:r>
              <a:rPr lang="en-US" dirty="0" err="1"/>
              <a:t>mei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dirty="0"/>
              <a:t>Hart van </a:t>
            </a:r>
            <a:r>
              <a:rPr lang="en-US" dirty="0" err="1"/>
              <a:t>Hoograven</a:t>
            </a:r>
            <a:r>
              <a:rPr lang="en-US" dirty="0"/>
              <a:t>, Utrecht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Online versie"/>
          <p:cNvSpPr txBox="1">
            <a:spLocks noGrp="1"/>
          </p:cNvSpPr>
          <p:nvPr>
            <p:ph type="subTitle" sz="quarter" idx="1"/>
          </p:nvPr>
        </p:nvSpPr>
        <p:spPr>
          <a:xfrm>
            <a:off x="388375" y="1201179"/>
            <a:ext cx="3868880" cy="939801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2100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Online versie</a:t>
            </a:r>
          </a:p>
        </p:txBody>
      </p:sp>
      <p:sp>
        <p:nvSpPr>
          <p:cNvPr id="238" name="Wat krijgt je deelnemende locatie:"/>
          <p:cNvSpPr txBox="1"/>
          <p:nvPr/>
        </p:nvSpPr>
        <p:spPr>
          <a:xfrm>
            <a:off x="355453" y="161583"/>
            <a:ext cx="8773845" cy="1366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42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Wat krijgt je deelnemende locatie:</a:t>
            </a:r>
          </a:p>
        </p:txBody>
      </p:sp>
      <p:pic>
        <p:nvPicPr>
          <p:cNvPr id="239" name="20170406 RodeKersen demo p2.png" descr="20170406 RodeKersen demo p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634" y="1957387"/>
            <a:ext cx="3579368" cy="305771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40" name="Print versie"/>
          <p:cNvSpPr txBox="1"/>
          <p:nvPr/>
        </p:nvSpPr>
        <p:spPr>
          <a:xfrm>
            <a:off x="4274575" y="1201179"/>
            <a:ext cx="363789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10000"/>
              </a:lnSpc>
              <a:defRPr sz="21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Print versie</a:t>
            </a:r>
          </a:p>
        </p:txBody>
      </p:sp>
      <p:pic>
        <p:nvPicPr>
          <p:cNvPr id="241" name="rodekersen posterv5.jpg" descr="rodekersen posterv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224" y="1931987"/>
            <a:ext cx="2406976" cy="340393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42" name="20170913 Holstohus RodeKersen online rapportage.pdf" descr="20170913 Holstohus RodeKersen online rapportage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192" y="6201113"/>
            <a:ext cx="2535243" cy="340522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43" name="Rapportage eigen locatie"/>
          <p:cNvSpPr txBox="1"/>
          <p:nvPr/>
        </p:nvSpPr>
        <p:spPr>
          <a:xfrm>
            <a:off x="223275" y="5394659"/>
            <a:ext cx="386888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10000"/>
              </a:lnSpc>
              <a:defRPr sz="21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dirty="0"/>
              <a:t>Rapportage eigen locatie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maandelijks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44" name="Rapportage totaal incl benchmark"/>
          <p:cNvSpPr txBox="1"/>
          <p:nvPr/>
        </p:nvSpPr>
        <p:spPr>
          <a:xfrm>
            <a:off x="3993984" y="5676863"/>
            <a:ext cx="473089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10000"/>
              </a:lnSpc>
              <a:defRPr sz="21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Rapportage totaal incl benchmark</a:t>
            </a:r>
          </a:p>
        </p:txBody>
      </p:sp>
      <p:sp>
        <p:nvSpPr>
          <p:cNvPr id="245" name="Alle individuele beoordelingen"/>
          <p:cNvSpPr txBox="1"/>
          <p:nvPr/>
        </p:nvSpPr>
        <p:spPr>
          <a:xfrm>
            <a:off x="8725792" y="5676863"/>
            <a:ext cx="473089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10000"/>
              </a:lnSpc>
              <a:defRPr sz="21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Alle individuele beoordelingen</a:t>
            </a:r>
          </a:p>
        </p:txBody>
      </p:sp>
      <p:sp>
        <p:nvSpPr>
          <p:cNvPr id="246" name="Promotie draaiboek en materialen"/>
          <p:cNvSpPr txBox="1"/>
          <p:nvPr/>
        </p:nvSpPr>
        <p:spPr>
          <a:xfrm>
            <a:off x="7779775" y="1201179"/>
            <a:ext cx="455884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10000"/>
              </a:lnSpc>
              <a:defRPr sz="21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Promotie draaiboek en materialen</a:t>
            </a:r>
          </a:p>
        </p:txBody>
      </p:sp>
      <p:pic>
        <p:nvPicPr>
          <p:cNvPr id="247" name="Screenshot excel holstohus rapportage.jpeg" descr="Screenshot excel holstohus rapportage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7428" y="6264610"/>
            <a:ext cx="3883324" cy="261918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48" name="20170905 Totaal rapportage RodeKersen top 15.pdf" descr="20170905 Totaal rapportage RodeKersen top 15.pd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440" y="5921888"/>
            <a:ext cx="5081169" cy="359061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49" name="Screenshot printversie RodeKersen holstohus.jpeg" descr="Screenshot printversie RodeKersen holstohus.jpe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7806" y="1957387"/>
            <a:ext cx="3141475" cy="340398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Afbeeldingsresultaat voor feedbackcompany">
            <a:extLst>
              <a:ext uri="{FF2B5EF4-FFF2-40B4-BE49-F238E27FC236}">
                <a16:creationId xmlns:a16="http://schemas.microsoft.com/office/drawing/2014/main" id="{748AF70F-BD3A-457D-91CA-6E26DD57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87" y="2173451"/>
            <a:ext cx="5088965" cy="26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klantenvertellen">
            <a:extLst>
              <a:ext uri="{FF2B5EF4-FFF2-40B4-BE49-F238E27FC236}">
                <a16:creationId xmlns:a16="http://schemas.microsoft.com/office/drawing/2014/main" id="{EE522C7A-A767-4235-B9C5-586BD0EF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33" y="1336299"/>
            <a:ext cx="5088965" cy="227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trustpilot">
            <a:extLst>
              <a:ext uri="{FF2B5EF4-FFF2-40B4-BE49-F238E27FC236}">
                <a16:creationId xmlns:a16="http://schemas.microsoft.com/office/drawing/2014/main" id="{C694AF9B-5D9E-4207-9447-89A1D840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42" y="4970931"/>
            <a:ext cx="4645657" cy="20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4E606E4-A69E-4EF9-8413-BB938F146358}"/>
              </a:ext>
            </a:extLst>
          </p:cNvPr>
          <p:cNvSpPr txBox="1"/>
          <p:nvPr/>
        </p:nvSpPr>
        <p:spPr>
          <a:xfrm>
            <a:off x="-863103" y="551026"/>
            <a:ext cx="1081143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spc="0" normalizeH="0" baseline="0" dirty="0">
                <a:ln>
                  <a:noFill/>
                </a:ln>
                <a:solidFill>
                  <a:srgbClr val="90004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Andere manieren om te meten?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456DB04-1A13-433C-8BFA-6AE227158D22}"/>
              </a:ext>
            </a:extLst>
          </p:cNvPr>
          <p:cNvSpPr txBox="1"/>
          <p:nvPr/>
        </p:nvSpPr>
        <p:spPr>
          <a:xfrm>
            <a:off x="7217933" y="5317318"/>
            <a:ext cx="485752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/>
              <a:t>Onderzoek door een adviesbureau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93055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B45E634-DA69-4150-AB78-A04DBB94B9EB}"/>
              </a:ext>
            </a:extLst>
          </p:cNvPr>
          <p:cNvSpPr txBox="1"/>
          <p:nvPr/>
        </p:nvSpPr>
        <p:spPr>
          <a:xfrm>
            <a:off x="853440" y="367477"/>
            <a:ext cx="916432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200" b="1" i="0" u="none" strike="noStrike" cap="none" spc="0" normalizeH="0" baseline="0" dirty="0">
                <a:ln>
                  <a:noFill/>
                </a:ln>
                <a:solidFill>
                  <a:srgbClr val="90004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Voordelen </a:t>
            </a:r>
            <a:r>
              <a:rPr kumimoji="0" lang="nl-NL" sz="4200" b="1" i="0" u="none" strike="noStrike" cap="none" spc="0" normalizeH="0" baseline="0" dirty="0" err="1">
                <a:ln>
                  <a:noFill/>
                </a:ln>
                <a:solidFill>
                  <a:srgbClr val="90004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RodeKersen</a:t>
            </a:r>
            <a:endParaRPr kumimoji="0" lang="nl-NL" sz="42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F167276-A68A-46B7-8940-E790C60F9E42}"/>
              </a:ext>
            </a:extLst>
          </p:cNvPr>
          <p:cNvSpPr txBox="1"/>
          <p:nvPr/>
        </p:nvSpPr>
        <p:spPr>
          <a:xfrm>
            <a:off x="894080" y="2949305"/>
            <a:ext cx="9083040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90004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Prijs lager dan commerciële tegenhangers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>
                <a:solidFill>
                  <a:srgbClr val="900049"/>
                </a:solidFill>
              </a:rPr>
              <a:t>Uitgebreider reviewsysteem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>
                <a:solidFill>
                  <a:srgbClr val="900049"/>
                </a:solidFill>
              </a:rPr>
              <a:t>Laagdrempelig t.o.v. uitgebreid advies (makkelijk in te vullen).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>
                <a:solidFill>
                  <a:srgbClr val="900049"/>
                </a:solidFill>
              </a:rPr>
              <a:t>Groot voordeel tegenover commerciële diensten: Op maat gemaakt voor locatie.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>
              <a:solidFill>
                <a:srgbClr val="900049"/>
              </a:solidFill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>
                <a:solidFill>
                  <a:srgbClr val="900049"/>
                </a:solidFill>
              </a:rPr>
              <a:t>Een netwerk waarbinnen kennis kan worden uitgewisseld (Zoals nu).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090840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sultaten"/>
          <p:cNvSpPr txBox="1">
            <a:spLocks noGrp="1"/>
          </p:cNvSpPr>
          <p:nvPr>
            <p:ph type="ctrTitle"/>
          </p:nvPr>
        </p:nvSpPr>
        <p:spPr>
          <a:xfrm>
            <a:off x="1270000" y="2527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Resultaten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3349" y="2918796"/>
            <a:ext cx="5118101" cy="1729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amenvatting resultaten…"/>
          <p:cNvSpPr txBox="1">
            <a:spLocks noGrp="1"/>
          </p:cNvSpPr>
          <p:nvPr>
            <p:ph type="subTitle" idx="1"/>
          </p:nvPr>
        </p:nvSpPr>
        <p:spPr>
          <a:xfrm>
            <a:off x="326047" y="1114819"/>
            <a:ext cx="12352706" cy="83707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/>
            <a:r>
              <a:rPr lang="en-US" b="1" dirty="0" err="1">
                <a:solidFill>
                  <a:srgbClr val="900049"/>
                </a:solidFill>
              </a:rPr>
              <a:t>Samenvatting</a:t>
            </a:r>
            <a:r>
              <a:rPr lang="en-US" b="1" dirty="0">
                <a:solidFill>
                  <a:srgbClr val="900049"/>
                </a:solidFill>
              </a:rPr>
              <a:t> </a:t>
            </a:r>
            <a:r>
              <a:rPr lang="en-US" b="1" dirty="0" err="1">
                <a:solidFill>
                  <a:srgbClr val="900049"/>
                </a:solidFill>
              </a:rPr>
              <a:t>resultaten</a:t>
            </a:r>
            <a:r>
              <a:rPr lang="en-US" b="1" dirty="0">
                <a:solidFill>
                  <a:srgbClr val="900049"/>
                </a:solidFill>
              </a:rPr>
              <a:t> 2018</a:t>
            </a:r>
          </a:p>
          <a:p>
            <a:pPr algn="l"/>
            <a:endParaRPr lang="en-US" b="1" dirty="0">
              <a:solidFill>
                <a:srgbClr val="900049"/>
              </a:solidFill>
            </a:endParaRPr>
          </a:p>
          <a:p>
            <a:pPr algn="l"/>
            <a:r>
              <a:rPr lang="en-US" dirty="0">
                <a:solidFill>
                  <a:srgbClr val="900049"/>
                </a:solidFill>
              </a:rPr>
              <a:t>	•	28 </a:t>
            </a:r>
            <a:r>
              <a:rPr lang="en-US" dirty="0" err="1">
                <a:solidFill>
                  <a:srgbClr val="900049"/>
                </a:solidFill>
              </a:rPr>
              <a:t>Locaties</a:t>
            </a:r>
            <a:r>
              <a:rPr lang="en-US" dirty="0">
                <a:solidFill>
                  <a:srgbClr val="900049"/>
                </a:solidFill>
              </a:rPr>
              <a:t>, 18 </a:t>
            </a:r>
            <a:r>
              <a:rPr lang="en-US" dirty="0" err="1">
                <a:solidFill>
                  <a:srgbClr val="900049"/>
                </a:solidFill>
              </a:rPr>
              <a:t>locaties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meer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dan</a:t>
            </a:r>
            <a:r>
              <a:rPr lang="en-US" dirty="0">
                <a:solidFill>
                  <a:srgbClr val="900049"/>
                </a:solidFill>
              </a:rPr>
              <a:t> 10 reviews: 1101 </a:t>
            </a:r>
            <a:r>
              <a:rPr lang="en-US" dirty="0" err="1">
                <a:solidFill>
                  <a:srgbClr val="900049"/>
                </a:solidFill>
              </a:rPr>
              <a:t>samen</a:t>
            </a:r>
            <a:r>
              <a:rPr lang="en-US" dirty="0">
                <a:solidFill>
                  <a:srgbClr val="900049"/>
                </a:solidFill>
              </a:rPr>
              <a:t> </a:t>
            </a:r>
          </a:p>
          <a:p>
            <a:pPr algn="l"/>
            <a:r>
              <a:rPr lang="en-US" dirty="0">
                <a:solidFill>
                  <a:srgbClr val="900049"/>
                </a:solidFill>
              </a:rPr>
              <a:t>	•	71% Van de </a:t>
            </a:r>
            <a:r>
              <a:rPr lang="en-US" dirty="0" err="1">
                <a:solidFill>
                  <a:srgbClr val="900049"/>
                </a:solidFill>
              </a:rPr>
              <a:t>respondenten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vult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één</a:t>
            </a:r>
            <a:r>
              <a:rPr lang="en-US" dirty="0">
                <a:solidFill>
                  <a:srgbClr val="900049"/>
                </a:solidFill>
              </a:rPr>
              <a:t> of </a:t>
            </a:r>
            <a:r>
              <a:rPr lang="en-US" dirty="0" err="1">
                <a:solidFill>
                  <a:srgbClr val="900049"/>
                </a:solidFill>
              </a:rPr>
              <a:t>meer</a:t>
            </a:r>
            <a:r>
              <a:rPr lang="en-US" dirty="0">
                <a:solidFill>
                  <a:srgbClr val="900049"/>
                </a:solidFill>
              </a:rPr>
              <a:t> open </a:t>
            </a:r>
          </a:p>
          <a:p>
            <a:pPr algn="l"/>
            <a:r>
              <a:rPr lang="en-US" dirty="0">
                <a:solidFill>
                  <a:srgbClr val="900049"/>
                </a:solidFill>
              </a:rPr>
              <a:t>          </a:t>
            </a:r>
            <a:r>
              <a:rPr lang="en-US" dirty="0" err="1">
                <a:solidFill>
                  <a:srgbClr val="900049"/>
                </a:solidFill>
              </a:rPr>
              <a:t>vragen</a:t>
            </a:r>
            <a:r>
              <a:rPr lang="en-US" dirty="0">
                <a:solidFill>
                  <a:srgbClr val="900049"/>
                </a:solidFill>
              </a:rPr>
              <a:t> in; </a:t>
            </a:r>
            <a:r>
              <a:rPr lang="en-US" dirty="0" err="1">
                <a:solidFill>
                  <a:srgbClr val="900049"/>
                </a:solidFill>
              </a:rPr>
              <a:t>dat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geeft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waardevolle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detailinformatie</a:t>
            </a:r>
            <a:r>
              <a:rPr lang="en-US" dirty="0">
                <a:solidFill>
                  <a:srgbClr val="900049"/>
                </a:solidFill>
              </a:rPr>
              <a:t>            (tov 72% 2017)</a:t>
            </a:r>
          </a:p>
          <a:p>
            <a:pPr algn="l"/>
            <a:endParaRPr lang="en-US" dirty="0">
              <a:solidFill>
                <a:srgbClr val="900049"/>
              </a:solidFill>
            </a:endParaRPr>
          </a:p>
          <a:p>
            <a:pPr algn="l"/>
            <a:r>
              <a:rPr lang="en-US" dirty="0">
                <a:solidFill>
                  <a:srgbClr val="900049"/>
                </a:solidFill>
              </a:rPr>
              <a:t>	•	De </a:t>
            </a:r>
            <a:r>
              <a:rPr lang="en-US" dirty="0" err="1">
                <a:solidFill>
                  <a:srgbClr val="900049"/>
                </a:solidFill>
              </a:rPr>
              <a:t>totaalscore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voor</a:t>
            </a:r>
            <a:r>
              <a:rPr lang="en-US" dirty="0">
                <a:solidFill>
                  <a:srgbClr val="900049"/>
                </a:solidFill>
              </a:rPr>
              <a:t> de </a:t>
            </a:r>
            <a:r>
              <a:rPr lang="en-US" dirty="0" err="1">
                <a:solidFill>
                  <a:srgbClr val="900049"/>
                </a:solidFill>
              </a:rPr>
              <a:t>locaties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loopt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uiteen</a:t>
            </a:r>
            <a:r>
              <a:rPr lang="en-US" dirty="0">
                <a:solidFill>
                  <a:srgbClr val="900049"/>
                </a:solidFill>
              </a:rPr>
              <a:t> van 3,3            tot 4,4; de </a:t>
            </a:r>
            <a:r>
              <a:rPr lang="en-US" dirty="0" err="1">
                <a:solidFill>
                  <a:srgbClr val="900049"/>
                </a:solidFill>
              </a:rPr>
              <a:t>systematiek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maakt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significante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verschillen</a:t>
            </a:r>
            <a:r>
              <a:rPr lang="en-US" dirty="0">
                <a:solidFill>
                  <a:srgbClr val="900049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900049"/>
                </a:solidFill>
              </a:rPr>
              <a:t>          </a:t>
            </a:r>
            <a:r>
              <a:rPr lang="en-US" dirty="0" err="1">
                <a:solidFill>
                  <a:srgbClr val="900049"/>
                </a:solidFill>
              </a:rPr>
              <a:t>voldoende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zichtbaar</a:t>
            </a:r>
            <a:r>
              <a:rPr lang="en-US" dirty="0">
                <a:solidFill>
                  <a:srgbClr val="900049"/>
                </a:solidFill>
              </a:rPr>
              <a:t>.</a:t>
            </a:r>
          </a:p>
          <a:p>
            <a:pPr algn="l"/>
            <a:endParaRPr lang="en-US" dirty="0">
              <a:solidFill>
                <a:srgbClr val="900049"/>
              </a:solidFill>
            </a:endParaRPr>
          </a:p>
          <a:p>
            <a:pPr algn="l"/>
            <a:r>
              <a:rPr lang="en-US" dirty="0">
                <a:solidFill>
                  <a:srgbClr val="900049"/>
                </a:solidFill>
              </a:rPr>
              <a:t>	•	Door </a:t>
            </a:r>
            <a:r>
              <a:rPr lang="en-US" dirty="0" err="1">
                <a:solidFill>
                  <a:srgbClr val="900049"/>
                </a:solidFill>
              </a:rPr>
              <a:t>kenmerken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als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bezoekreden</a:t>
            </a:r>
            <a:r>
              <a:rPr lang="en-US" dirty="0">
                <a:solidFill>
                  <a:srgbClr val="900049"/>
                </a:solidFill>
              </a:rPr>
              <a:t>, </a:t>
            </a:r>
            <a:r>
              <a:rPr lang="en-US" dirty="0" err="1">
                <a:solidFill>
                  <a:srgbClr val="900049"/>
                </a:solidFill>
              </a:rPr>
              <a:t>leeftijd</a:t>
            </a:r>
            <a:r>
              <a:rPr lang="en-US" dirty="0">
                <a:solidFill>
                  <a:srgbClr val="900049"/>
                </a:solidFill>
              </a:rPr>
              <a:t> en            postcode </a:t>
            </a:r>
            <a:r>
              <a:rPr lang="en-US" dirty="0" err="1">
                <a:solidFill>
                  <a:srgbClr val="900049"/>
                </a:solidFill>
              </a:rPr>
              <a:t>te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vragen</a:t>
            </a:r>
            <a:r>
              <a:rPr lang="en-US" dirty="0">
                <a:solidFill>
                  <a:srgbClr val="900049"/>
                </a:solidFill>
              </a:rPr>
              <a:t>, </a:t>
            </a:r>
            <a:r>
              <a:rPr lang="en-US" dirty="0" err="1">
                <a:solidFill>
                  <a:srgbClr val="900049"/>
                </a:solidFill>
              </a:rPr>
              <a:t>kunnen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interessante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verbanden</a:t>
            </a:r>
            <a:r>
              <a:rPr lang="en-US" dirty="0">
                <a:solidFill>
                  <a:srgbClr val="900049"/>
                </a:solidFill>
              </a:rPr>
              <a:t>            </a:t>
            </a:r>
            <a:r>
              <a:rPr lang="en-US" dirty="0" err="1">
                <a:solidFill>
                  <a:srgbClr val="900049"/>
                </a:solidFill>
              </a:rPr>
              <a:t>worden</a:t>
            </a:r>
            <a:r>
              <a:rPr lang="en-US" dirty="0">
                <a:solidFill>
                  <a:srgbClr val="900049"/>
                </a:solidFill>
              </a:rPr>
              <a:t> </a:t>
            </a:r>
            <a:r>
              <a:rPr lang="en-US" dirty="0" err="1">
                <a:solidFill>
                  <a:srgbClr val="900049"/>
                </a:solidFill>
              </a:rPr>
              <a:t>blootgelegd</a:t>
            </a:r>
            <a:r>
              <a:rPr lang="en-US" dirty="0">
                <a:solidFill>
                  <a:srgbClr val="900049"/>
                </a:solidFill>
              </a:rPr>
              <a:t> (</a:t>
            </a:r>
            <a:r>
              <a:rPr lang="en-US" dirty="0" err="1">
                <a:solidFill>
                  <a:srgbClr val="900049"/>
                </a:solidFill>
              </a:rPr>
              <a:t>kruistabellen</a:t>
            </a:r>
            <a:r>
              <a:rPr lang="en-US" dirty="0">
                <a:solidFill>
                  <a:srgbClr val="900049"/>
                </a:solidFill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922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181130 Sheets RodeKersen - Najaarcongres.00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744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81130 Sheets RodeKersen - Najaarcongres.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86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181130 Sheets RodeKersen - Najaarcongres.1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627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181130 Sheets RodeKersen - Najaarcongres.00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4" name="Picture 3" descr="20181130 Sheets RodeKersen - Najaarcongres.00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3810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355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1130 Sheets RodeKersen - Najaarcongres.00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959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17 Promotie visueel RodeKersen.jpg" descr="2017 Promotie visueel RodeKers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4916"/>
            <a:ext cx="13248258" cy="9418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426"/>
            <a:ext cx="13004800" cy="9194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aad de quote"/>
          <p:cNvSpPr txBox="1">
            <a:spLocks noGrp="1"/>
          </p:cNvSpPr>
          <p:nvPr>
            <p:ph type="ctrTitle"/>
          </p:nvPr>
        </p:nvSpPr>
        <p:spPr>
          <a:xfrm>
            <a:off x="1270000" y="2527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t>Raad de quote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3349" y="2918796"/>
            <a:ext cx="5118101" cy="1729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“ ik vind het een goede plek om taalcursus te hebben we hebben een goed lokaal en het is erg rustig en schoon “"/>
          <p:cNvSpPr txBox="1">
            <a:spLocks noGrp="1"/>
          </p:cNvSpPr>
          <p:nvPr>
            <p:ph type="ctrTitle"/>
          </p:nvPr>
        </p:nvSpPr>
        <p:spPr>
          <a:xfrm>
            <a:off x="936125" y="3525592"/>
            <a:ext cx="11281275" cy="3302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4800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“De </a:t>
            </a:r>
            <a:r>
              <a:rPr lang="en-US" dirty="0" err="1"/>
              <a:t>centrale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ruikt</a:t>
            </a:r>
            <a:r>
              <a:rPr lang="en-US" dirty="0"/>
              <a:t> erg </a:t>
            </a:r>
            <a:r>
              <a:rPr lang="en-US" dirty="0" err="1"/>
              <a:t>naar</a:t>
            </a:r>
            <a:r>
              <a:rPr lang="en-US" dirty="0"/>
              <a:t> ‘toilet”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“De </a:t>
            </a:r>
            <a:r>
              <a:rPr lang="en-US" dirty="0" err="1"/>
              <a:t>mensen</a:t>
            </a:r>
            <a:r>
              <a:rPr lang="en-US" dirty="0"/>
              <a:t> die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- </a:t>
            </a:r>
            <a:r>
              <a:rPr lang="en-US" dirty="0" err="1"/>
              <a:t>behulpzaam</a:t>
            </a:r>
            <a:r>
              <a:rPr lang="en-US" dirty="0"/>
              <a:t> en </a:t>
            </a:r>
            <a:r>
              <a:rPr lang="en-US" dirty="0" err="1"/>
              <a:t>vriendelijk</a:t>
            </a:r>
            <a:r>
              <a:rPr lang="en-US" dirty="0"/>
              <a:t>'"</a:t>
            </a:r>
            <a:endParaRPr dirty="0"/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604787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“ ik vind het een goede plek om taalcursus te hebben we hebben een goed lokaal en het is erg rustig en schoon “"/>
          <p:cNvSpPr txBox="1">
            <a:spLocks noGrp="1"/>
          </p:cNvSpPr>
          <p:nvPr>
            <p:ph type="ctrTitle"/>
          </p:nvPr>
        </p:nvSpPr>
        <p:spPr>
          <a:xfrm>
            <a:off x="936125" y="3525592"/>
            <a:ext cx="11281275" cy="3302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4800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Schoonheid</a:t>
            </a:r>
            <a:r>
              <a:rPr lang="en-US" dirty="0"/>
              <a:t>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gymzaal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.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yogamatten</a:t>
            </a:r>
            <a:r>
              <a:rPr lang="en-US" dirty="0"/>
              <a:t>."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Superlocatie</a:t>
            </a:r>
            <a:r>
              <a:rPr lang="en-US" dirty="0"/>
              <a:t> en </a:t>
            </a:r>
            <a:r>
              <a:rPr lang="en-US" dirty="0" err="1"/>
              <a:t>onmisbaar</a:t>
            </a:r>
            <a:r>
              <a:rPr lang="en-US" dirty="0"/>
              <a:t>!”</a:t>
            </a:r>
            <a:endParaRPr dirty="0"/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424919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“ ik vind het een goede plek om taalcursus te hebben we hebben een goed lokaal en het is erg rustig en schoon “"/>
          <p:cNvSpPr txBox="1">
            <a:spLocks noGrp="1"/>
          </p:cNvSpPr>
          <p:nvPr>
            <p:ph type="ctrTitle"/>
          </p:nvPr>
        </p:nvSpPr>
        <p:spPr>
          <a:xfrm>
            <a:off x="936125" y="3525592"/>
            <a:ext cx="11281275" cy="3302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4800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Wifi</a:t>
            </a:r>
            <a:r>
              <a:rPr lang="en-US" dirty="0"/>
              <a:t>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"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brengt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leeftijden</a:t>
            </a:r>
            <a:r>
              <a:rPr lang="en-US" dirty="0"/>
              <a:t> en </a:t>
            </a:r>
            <a:r>
              <a:rPr lang="en-US" dirty="0" err="1"/>
              <a:t>nationaliteiten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</a:t>
            </a:r>
            <a:r>
              <a:rPr lang="en-US" dirty="0" err="1"/>
              <a:t>dak</a:t>
            </a:r>
            <a:r>
              <a:rPr lang="en-US" dirty="0"/>
              <a:t>”</a:t>
            </a:r>
            <a:endParaRPr dirty="0"/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424919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et Wie?"/>
          <p:cNvSpPr txBox="1">
            <a:spLocks/>
          </p:cNvSpPr>
          <p:nvPr/>
        </p:nvSpPr>
        <p:spPr>
          <a:xfrm>
            <a:off x="118533" y="-2379134"/>
            <a:ext cx="1046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dirty="0"/>
              <a:t>De </a:t>
            </a:r>
            <a:r>
              <a:rPr lang="en-US" dirty="0" err="1"/>
              <a:t>ervaring</a:t>
            </a:r>
            <a:r>
              <a:rPr lang="en-US" dirty="0"/>
              <a:t> van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7" name="Marc van Leent…"/>
          <p:cNvSpPr txBox="1">
            <a:spLocks/>
          </p:cNvSpPr>
          <p:nvPr/>
        </p:nvSpPr>
        <p:spPr>
          <a:xfrm>
            <a:off x="2912668" y="5782712"/>
            <a:ext cx="7636800" cy="272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3600" b="1"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Lot </a:t>
            </a:r>
            <a:r>
              <a:rPr lang="en-US" sz="3600" b="1" dirty="0" err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Thijs</a:t>
            </a:r>
            <a:endParaRPr lang="en-US" sz="3600" b="1" dirty="0">
              <a:solidFill>
                <a:schemeClr val="accent6">
                  <a:hueOff val="-146070"/>
                  <a:satOff val="-10048"/>
                  <a:lumOff val="-30626"/>
                </a:schemeClr>
              </a:solidFill>
            </a:endParaRPr>
          </a:p>
          <a:p>
            <a:pPr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3600" dirty="0" err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Buurtcentrum</a:t>
            </a:r>
            <a:r>
              <a:rPr lang="en-US" sz="3600"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 Hart van </a:t>
            </a:r>
            <a:r>
              <a:rPr lang="en-US" sz="3600" dirty="0" err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Hoograven</a:t>
            </a:r>
            <a:endParaRPr lang="en-US" sz="3600" dirty="0">
              <a:solidFill>
                <a:schemeClr val="accent6">
                  <a:hueOff val="-146070"/>
                  <a:satOff val="-10048"/>
                  <a:lumOff val="-30626"/>
                </a:schemeClr>
              </a:solidFill>
            </a:endParaRPr>
          </a:p>
          <a:p>
            <a:pPr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3600"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Dock, Utrecht</a:t>
            </a:r>
          </a:p>
        </p:txBody>
      </p:sp>
      <p:pic>
        <p:nvPicPr>
          <p:cNvPr id="3" name="Picture 2" descr="Utrecht Hart van Hoograven - Lot Thij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068" y="1964944"/>
            <a:ext cx="3182112" cy="3182112"/>
          </a:xfrm>
          <a:prstGeom prst="rect">
            <a:avLst/>
          </a:prstGeom>
        </p:spPr>
      </p:pic>
      <p:pic>
        <p:nvPicPr>
          <p:cNvPr id="5" name="Picture 4" descr="achtergrond hart van hoograve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185" y="1964944"/>
            <a:ext cx="4412149" cy="33091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et Wie?"/>
          <p:cNvSpPr txBox="1">
            <a:spLocks/>
          </p:cNvSpPr>
          <p:nvPr/>
        </p:nvSpPr>
        <p:spPr>
          <a:xfrm>
            <a:off x="118533" y="-2379134"/>
            <a:ext cx="1046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dirty="0"/>
              <a:t>De </a:t>
            </a:r>
            <a:r>
              <a:rPr lang="en-US" dirty="0" err="1"/>
              <a:t>ervaring</a:t>
            </a:r>
            <a:r>
              <a:rPr lang="en-US" dirty="0"/>
              <a:t> van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7" name="Marc van Leent…"/>
          <p:cNvSpPr txBox="1">
            <a:spLocks/>
          </p:cNvSpPr>
          <p:nvPr/>
        </p:nvSpPr>
        <p:spPr>
          <a:xfrm>
            <a:off x="2912668" y="5782712"/>
            <a:ext cx="7636800" cy="272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3600" b="1"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Evert van den </a:t>
            </a:r>
            <a:r>
              <a:rPr lang="en-US" sz="3600" b="1" dirty="0" err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Beld</a:t>
            </a:r>
            <a:endParaRPr lang="en-US" sz="3600" b="1" dirty="0">
              <a:solidFill>
                <a:schemeClr val="accent6">
                  <a:hueOff val="-146070"/>
                  <a:satOff val="-10048"/>
                  <a:lumOff val="-30626"/>
                </a:schemeClr>
              </a:solidFill>
            </a:endParaRPr>
          </a:p>
          <a:p>
            <a:pPr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3600"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De </a:t>
            </a:r>
            <a:r>
              <a:rPr lang="en-US" sz="3600" dirty="0" err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Woonplaats</a:t>
            </a:r>
            <a:r>
              <a:rPr lang="en-US" sz="3600"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 (3 </a:t>
            </a:r>
            <a:r>
              <a:rPr lang="en-US" sz="3600" dirty="0" err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locaties</a:t>
            </a:r>
            <a:r>
              <a:rPr lang="en-US" sz="3600" dirty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)</a:t>
            </a:r>
          </a:p>
          <a:p>
            <a:pPr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3600" dirty="0" err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Enschede</a:t>
            </a:r>
            <a:endParaRPr lang="en-US" sz="3600" dirty="0">
              <a:solidFill>
                <a:schemeClr val="accent6">
                  <a:hueOff val="-146070"/>
                  <a:satOff val="-10048"/>
                  <a:lumOff val="-30626"/>
                </a:schemeClr>
              </a:solidFill>
            </a:endParaRPr>
          </a:p>
        </p:txBody>
      </p:sp>
      <p:pic>
        <p:nvPicPr>
          <p:cNvPr id="2" name="Picture 1" descr="foto Evert van den beld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600" y="1964945"/>
            <a:ext cx="3147253" cy="3309112"/>
          </a:xfrm>
          <a:prstGeom prst="rect">
            <a:avLst/>
          </a:prstGeom>
        </p:spPr>
      </p:pic>
      <p:pic>
        <p:nvPicPr>
          <p:cNvPr id="8" name="Picture 7" descr="Woonplaats Lumen RodeKerse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597" y="1964944"/>
            <a:ext cx="4154086" cy="33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49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odeKersen 2018: Live dashboard"/>
          <p:cNvSpPr txBox="1">
            <a:spLocks noGrp="1"/>
          </p:cNvSpPr>
          <p:nvPr>
            <p:ph type="ctrTitle"/>
          </p:nvPr>
        </p:nvSpPr>
        <p:spPr>
          <a:xfrm>
            <a:off x="75561" y="-1612901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00049"/>
                </a:solidFill>
              </a:rPr>
              <a:t>Hoe </a:t>
            </a:r>
            <a:r>
              <a:rPr lang="en-US" b="1" dirty="0" err="1">
                <a:solidFill>
                  <a:srgbClr val="900049"/>
                </a:solidFill>
              </a:rPr>
              <a:t>gebruik</a:t>
            </a:r>
            <a:r>
              <a:rPr lang="en-US" b="1" dirty="0">
                <a:solidFill>
                  <a:srgbClr val="900049"/>
                </a:solidFill>
              </a:rPr>
              <a:t> je </a:t>
            </a:r>
            <a:r>
              <a:rPr lang="en-US" b="1" dirty="0" err="1">
                <a:solidFill>
                  <a:srgbClr val="900049"/>
                </a:solidFill>
              </a:rPr>
              <a:t>resultaten</a:t>
            </a:r>
            <a:r>
              <a:rPr lang="en-US" b="1" dirty="0">
                <a:solidFill>
                  <a:srgbClr val="900049"/>
                </a:solidFill>
              </a:rPr>
              <a:t> </a:t>
            </a:r>
            <a:r>
              <a:rPr lang="en-US" b="1" dirty="0" err="1">
                <a:solidFill>
                  <a:srgbClr val="900049"/>
                </a:solidFill>
              </a:rPr>
              <a:t>en</a:t>
            </a:r>
            <a:r>
              <a:rPr lang="en-US" b="1" dirty="0">
                <a:solidFill>
                  <a:srgbClr val="900049"/>
                </a:solidFill>
              </a:rPr>
              <a:t> hoe </a:t>
            </a:r>
            <a:r>
              <a:rPr lang="en-US" b="1" dirty="0" err="1">
                <a:solidFill>
                  <a:srgbClr val="900049"/>
                </a:solidFill>
              </a:rPr>
              <a:t>koppel</a:t>
            </a:r>
            <a:r>
              <a:rPr lang="en-US" b="1" dirty="0">
                <a:solidFill>
                  <a:srgbClr val="900049"/>
                </a:solidFill>
              </a:rPr>
              <a:t> je </a:t>
            </a:r>
            <a:r>
              <a:rPr lang="en-US" b="1" dirty="0" err="1">
                <a:solidFill>
                  <a:srgbClr val="900049"/>
                </a:solidFill>
              </a:rPr>
              <a:t>terug</a:t>
            </a:r>
            <a:r>
              <a:rPr lang="en-US" b="1" dirty="0">
                <a:solidFill>
                  <a:srgbClr val="900049"/>
                </a:solidFill>
              </a:rPr>
              <a:t> </a:t>
            </a:r>
            <a:r>
              <a:rPr lang="en-US" b="1" dirty="0" err="1">
                <a:solidFill>
                  <a:srgbClr val="900049"/>
                </a:solidFill>
              </a:rPr>
              <a:t>naar</a:t>
            </a:r>
            <a:r>
              <a:rPr lang="en-US" b="1" dirty="0">
                <a:solidFill>
                  <a:srgbClr val="900049"/>
                </a:solidFill>
              </a:rPr>
              <a:t> </a:t>
            </a:r>
            <a:r>
              <a:rPr lang="en-US" b="1" dirty="0" err="1">
                <a:solidFill>
                  <a:srgbClr val="900049"/>
                </a:solidFill>
              </a:rPr>
              <a:t>gebruikers</a:t>
            </a:r>
            <a:r>
              <a:rPr lang="en-US" b="1" dirty="0">
                <a:solidFill>
                  <a:srgbClr val="900049"/>
                </a:solidFill>
              </a:rPr>
              <a:t>?</a:t>
            </a:r>
          </a:p>
        </p:txBody>
      </p:sp>
      <p:sp>
        <p:nvSpPr>
          <p:cNvPr id="6" name="Samenvatting resultaten…"/>
          <p:cNvSpPr txBox="1">
            <a:spLocks/>
          </p:cNvSpPr>
          <p:nvPr/>
        </p:nvSpPr>
        <p:spPr>
          <a:xfrm>
            <a:off x="326047" y="1114819"/>
            <a:ext cx="12352706" cy="837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algn="l">
              <a:buFontTx/>
              <a:buChar char="-"/>
            </a:pP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5CB1F8-9080-4A26-B38E-C815B666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74" y="2403008"/>
            <a:ext cx="7102360" cy="470630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74965F-A5D0-407F-A212-EF4B388AC552}"/>
              </a:ext>
            </a:extLst>
          </p:cNvPr>
          <p:cNvSpPr txBox="1"/>
          <p:nvPr/>
        </p:nvSpPr>
        <p:spPr>
          <a:xfrm>
            <a:off x="7655607" y="3720278"/>
            <a:ext cx="471424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900049"/>
                </a:solidFill>
              </a:rPr>
              <a:t>Idee: uitgebreidere rapportage.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900049"/>
                </a:solidFill>
              </a:rPr>
              <a:t>Voor communicatie naar media, publiek, beleidsmakers.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579842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odeKersen 2018: Live dashboard"/>
          <p:cNvSpPr txBox="1">
            <a:spLocks noGrp="1"/>
          </p:cNvSpPr>
          <p:nvPr>
            <p:ph type="ctrTitle"/>
          </p:nvPr>
        </p:nvSpPr>
        <p:spPr>
          <a:xfrm>
            <a:off x="-581726" y="-2404143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lang="en-US" dirty="0"/>
              <a:t>Rapportage</a:t>
            </a:r>
            <a:endParaRPr dirty="0"/>
          </a:p>
        </p:txBody>
      </p:sp>
      <p:sp>
        <p:nvSpPr>
          <p:cNvPr id="6" name="Samenvatting resultaten…"/>
          <p:cNvSpPr txBox="1">
            <a:spLocks/>
          </p:cNvSpPr>
          <p:nvPr/>
        </p:nvSpPr>
        <p:spPr>
          <a:xfrm>
            <a:off x="326047" y="1114819"/>
            <a:ext cx="12352706" cy="837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algn="l">
              <a:buFontTx/>
              <a:buChar char="-"/>
            </a:pP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660996A-5F13-4D00-AB06-E86670291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4" y="867373"/>
            <a:ext cx="10159055" cy="656082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BC297B0-6A60-453C-8C80-9662D7B94969}"/>
              </a:ext>
            </a:extLst>
          </p:cNvPr>
          <p:cNvSpPr txBox="1"/>
          <p:nvPr/>
        </p:nvSpPr>
        <p:spPr>
          <a:xfrm>
            <a:off x="8695592" y="7860305"/>
            <a:ext cx="39309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0" dirty="0">
                <a:solidFill>
                  <a:srgbClr val="900049"/>
                </a:solidFill>
              </a:rPr>
              <a:t>Uitgebreidere statistieken incl. duiding uit open vragen</a:t>
            </a:r>
            <a:endParaRPr kumimoji="0" lang="nl-NL" b="0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A5DD3E8-7C81-4F18-B980-3D07EC36B105}"/>
              </a:ext>
            </a:extLst>
          </p:cNvPr>
          <p:cNvSpPr txBox="1"/>
          <p:nvPr/>
        </p:nvSpPr>
        <p:spPr>
          <a:xfrm>
            <a:off x="378215" y="7700298"/>
            <a:ext cx="723282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nl-NL" sz="1600" dirty="0"/>
              <a:t>Toelichting:  </a:t>
            </a:r>
            <a:r>
              <a:rPr lang="nl-NL" sz="1600" b="0" dirty="0"/>
              <a:t>De bereikbaarheid van Lumen wordt gemiddeld met 4 Kersen beoordeeld. In de open vragen komt meerdere malen terug dat de locatie centraal in de wijk ligt en de parkeergelegenheden goed zijn. (4 kersen: meer dan tevreden).</a:t>
            </a:r>
          </a:p>
        </p:txBody>
      </p:sp>
    </p:spTree>
    <p:extLst>
      <p:ext uri="{BB962C8B-B14F-4D97-AF65-F5344CB8AC3E}">
        <p14:creationId xmlns:p14="http://schemas.microsoft.com/office/powerpoint/2010/main" val="403293165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odeKersen 2018: Live dashboard"/>
          <p:cNvSpPr txBox="1">
            <a:spLocks noGrp="1"/>
          </p:cNvSpPr>
          <p:nvPr>
            <p:ph type="ctrTitle"/>
          </p:nvPr>
        </p:nvSpPr>
        <p:spPr>
          <a:xfrm>
            <a:off x="-581726" y="-2404143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lang="en-US" dirty="0"/>
              <a:t>Rapportage</a:t>
            </a:r>
            <a:endParaRPr dirty="0"/>
          </a:p>
        </p:txBody>
      </p:sp>
      <p:sp>
        <p:nvSpPr>
          <p:cNvPr id="6" name="Samenvatting resultaten…"/>
          <p:cNvSpPr txBox="1">
            <a:spLocks/>
          </p:cNvSpPr>
          <p:nvPr/>
        </p:nvSpPr>
        <p:spPr>
          <a:xfrm>
            <a:off x="326047" y="1114819"/>
            <a:ext cx="12352706" cy="837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algn="l">
              <a:buFontTx/>
              <a:buChar char="-"/>
            </a:pPr>
            <a:endParaRPr lang="en-US" dirty="0"/>
          </a:p>
        </p:txBody>
      </p:sp>
      <p:pic>
        <p:nvPicPr>
          <p:cNvPr id="2050" name="Picture 2" descr="https://lh5.googleusercontent.com/LuKw4z2sgSBZNUMIshPCFPEpXEWykD5ZhMyQ1sGvHxaA4PHJd4qIThr_5k3VhVtnvOKcQcIuDTlAzjXc1FV5RYpGIow4Pmf1SoDd0cw5weY7w7qwwVKJql-DaI_q5yILq0Senrsr">
            <a:extLst>
              <a:ext uri="{FF2B5EF4-FFF2-40B4-BE49-F238E27FC236}">
                <a16:creationId xmlns:a16="http://schemas.microsoft.com/office/drawing/2014/main" id="{EC8734A1-8364-4063-BF48-4D90CAA2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3" y="2266878"/>
            <a:ext cx="7202075" cy="47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FB70462-C35E-42A1-BF1A-1D43BF50C13B}"/>
              </a:ext>
            </a:extLst>
          </p:cNvPr>
          <p:cNvSpPr txBox="1"/>
          <p:nvPr/>
        </p:nvSpPr>
        <p:spPr>
          <a:xfrm>
            <a:off x="8506154" y="3629824"/>
            <a:ext cx="425238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900049"/>
                </a:solidFill>
              </a:rPr>
              <a:t>Wie vindt dit interessant?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900049"/>
                </a:solidFill>
              </a:rPr>
              <a:t>Waarom?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900049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72763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ogramma"/>
          <p:cNvSpPr txBox="1">
            <a:spLocks noGrp="1"/>
          </p:cNvSpPr>
          <p:nvPr>
            <p:ph type="ctrTitle"/>
          </p:nvPr>
        </p:nvSpPr>
        <p:spPr>
          <a:xfrm>
            <a:off x="118533" y="-2379134"/>
            <a:ext cx="10464801" cy="3302001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Programma</a:t>
            </a:r>
          </a:p>
        </p:txBody>
      </p:sp>
      <p:sp>
        <p:nvSpPr>
          <p:cNvPr id="127" name="1. Introductie / Kennismaking…"/>
          <p:cNvSpPr txBox="1">
            <a:spLocks noGrp="1"/>
          </p:cNvSpPr>
          <p:nvPr>
            <p:ph type="subTitle" sz="half" idx="1"/>
          </p:nvPr>
        </p:nvSpPr>
        <p:spPr>
          <a:xfrm>
            <a:off x="457200" y="2707216"/>
            <a:ext cx="10606286" cy="409310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sz="2800" dirty="0"/>
              <a:t>1. Introductie / </a:t>
            </a:r>
            <a:r>
              <a:rPr sz="2800" dirty="0" err="1"/>
              <a:t>Kennismaking</a:t>
            </a:r>
            <a:endParaRPr lang="nl-NL" sz="2800" dirty="0"/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nl-NL" sz="2800" dirty="0"/>
              <a:t>2</a:t>
            </a:r>
            <a:r>
              <a:rPr sz="2800" dirty="0"/>
              <a:t>. </a:t>
            </a:r>
            <a:r>
              <a:rPr lang="en-US" sz="2800" dirty="0" err="1"/>
              <a:t>Uitleg</a:t>
            </a:r>
            <a:r>
              <a:rPr lang="en-US" sz="2800" dirty="0"/>
              <a:t>: </a:t>
            </a:r>
            <a:r>
              <a:rPr lang="en-US" sz="2800" dirty="0" err="1"/>
              <a:t>waarom</a:t>
            </a:r>
            <a:r>
              <a:rPr lang="en-US" sz="2800" dirty="0"/>
              <a:t> </a:t>
            </a:r>
            <a:r>
              <a:rPr lang="en-US" sz="2800" dirty="0" err="1"/>
              <a:t>RodeKersen</a:t>
            </a:r>
            <a:r>
              <a:rPr lang="en-US" sz="2800" dirty="0"/>
              <a:t>?</a:t>
            </a:r>
            <a:endParaRPr sz="2800" dirty="0"/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nl-NL" sz="2800" dirty="0"/>
              <a:t>3</a:t>
            </a:r>
            <a:r>
              <a:rPr sz="2800" dirty="0"/>
              <a:t>. </a:t>
            </a:r>
            <a:r>
              <a:rPr lang="en-US" sz="2800" dirty="0"/>
              <a:t>Hoe </a:t>
            </a:r>
            <a:r>
              <a:rPr lang="en-US" sz="2800" dirty="0" err="1"/>
              <a:t>werkt</a:t>
            </a:r>
            <a:r>
              <a:rPr lang="en-US" sz="2800" dirty="0"/>
              <a:t> het?</a:t>
            </a:r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nl-NL" sz="2800" dirty="0"/>
              <a:t>4. Andere manieren om te meten </a:t>
            </a:r>
            <a:r>
              <a:rPr lang="nl-NL" sz="2800" dirty="0" err="1"/>
              <a:t>vs</a:t>
            </a:r>
            <a:r>
              <a:rPr lang="nl-NL" sz="2800" dirty="0"/>
              <a:t> </a:t>
            </a:r>
            <a:r>
              <a:rPr lang="nl-NL" sz="2800" dirty="0" err="1"/>
              <a:t>RodeKersen</a:t>
            </a:r>
            <a:r>
              <a:rPr lang="nl-NL" sz="2800" dirty="0"/>
              <a:t>?</a:t>
            </a:r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nl-NL" sz="2800" dirty="0"/>
              <a:t>5. Resultaten</a:t>
            </a:r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nl-NL" sz="2800" dirty="0"/>
              <a:t>6</a:t>
            </a:r>
            <a:r>
              <a:rPr sz="2800" dirty="0"/>
              <a:t>. </a:t>
            </a:r>
            <a:r>
              <a:rPr lang="en-US" sz="2800" dirty="0" err="1"/>
              <a:t>Praktijkverhaal</a:t>
            </a:r>
            <a:r>
              <a:rPr lang="en-US" sz="2800" dirty="0"/>
              <a:t>: Lot </a:t>
            </a:r>
            <a:r>
              <a:rPr lang="en-US" sz="2800" dirty="0" err="1"/>
              <a:t>Thijs</a:t>
            </a:r>
            <a:r>
              <a:rPr lang="en-US" sz="2800" dirty="0"/>
              <a:t> (Hart van </a:t>
            </a:r>
            <a:r>
              <a:rPr lang="en-US" sz="2800" dirty="0" err="1"/>
              <a:t>Hoograven</a:t>
            </a:r>
            <a:r>
              <a:rPr lang="en-US" sz="2800" dirty="0"/>
              <a:t>)</a:t>
            </a:r>
          </a:p>
          <a:p>
            <a:pPr marL="571500" indent="-571500" algn="l">
              <a:buFontTx/>
              <a:buChar char="-"/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endParaRPr lang="en-US" sz="2800" dirty="0"/>
          </a:p>
          <a:p>
            <a:pPr marL="571500" indent="-571500" algn="l">
              <a:buFontTx/>
              <a:buChar char="-"/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2800" dirty="0" err="1"/>
              <a:t>Pauze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</a:t>
            </a:r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endParaRPr lang="en-US" sz="2800" dirty="0"/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2800" dirty="0"/>
              <a:t>7. </a:t>
            </a:r>
            <a:r>
              <a:rPr lang="en-US" sz="2800" dirty="0" err="1"/>
              <a:t>Praktijkverhaal</a:t>
            </a:r>
            <a:r>
              <a:rPr lang="en-US" sz="2800" dirty="0"/>
              <a:t>: Evert van den </a:t>
            </a:r>
            <a:r>
              <a:rPr lang="en-US" sz="2800" dirty="0" err="1"/>
              <a:t>Beld</a:t>
            </a:r>
            <a:r>
              <a:rPr lang="en-US" sz="2800" dirty="0"/>
              <a:t> (</a:t>
            </a:r>
            <a:r>
              <a:rPr lang="en-US" sz="2800" dirty="0" err="1"/>
              <a:t>Woonplaats</a:t>
            </a:r>
            <a:r>
              <a:rPr lang="en-US" sz="2800" dirty="0"/>
              <a:t> </a:t>
            </a:r>
            <a:r>
              <a:rPr lang="en-US" sz="2800" dirty="0" err="1"/>
              <a:t>Enschede</a:t>
            </a:r>
            <a:r>
              <a:rPr lang="en-US" sz="2800" dirty="0"/>
              <a:t>)</a:t>
            </a:r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2800" dirty="0"/>
              <a:t>8. </a:t>
            </a:r>
            <a:r>
              <a:rPr lang="en-US" sz="2800" dirty="0" err="1"/>
              <a:t>Discussie</a:t>
            </a:r>
            <a:r>
              <a:rPr lang="en-US" sz="2800" dirty="0"/>
              <a:t>: </a:t>
            </a:r>
            <a:r>
              <a:rPr lang="en-US" sz="2800" dirty="0" err="1"/>
              <a:t>ontwikkelpunten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het </a:t>
            </a:r>
            <a:r>
              <a:rPr lang="en-US" sz="2800" dirty="0" err="1"/>
              <a:t>netwerk</a:t>
            </a:r>
            <a:endParaRPr lang="en-US" sz="2800" dirty="0"/>
          </a:p>
          <a:p>
            <a:pPr algn="l">
              <a:defRPr sz="36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sz="2800" dirty="0"/>
              <a:t>9. </a:t>
            </a:r>
            <a:r>
              <a:rPr lang="en-US" sz="2800" dirty="0" err="1"/>
              <a:t>Afronding</a:t>
            </a:r>
            <a:r>
              <a:rPr lang="en-US" sz="2800" dirty="0"/>
              <a:t>: hoe </a:t>
            </a:r>
            <a:r>
              <a:rPr lang="en-US" sz="2800" dirty="0" err="1"/>
              <a:t>verder</a:t>
            </a:r>
            <a:r>
              <a:rPr lang="en-US" sz="2800" dirty="0"/>
              <a:t>?</a:t>
            </a:r>
            <a:endParaRPr sz="2800" dirty="0"/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Hoe verder?…"/>
          <p:cNvSpPr txBox="1">
            <a:spLocks noGrp="1"/>
          </p:cNvSpPr>
          <p:nvPr>
            <p:ph type="ctrTitle"/>
          </p:nvPr>
        </p:nvSpPr>
        <p:spPr>
          <a:xfrm>
            <a:off x="1270000" y="3797300"/>
            <a:ext cx="10464800" cy="33020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 err="1"/>
              <a:t>Aandachtspunten</a:t>
            </a:r>
            <a:endParaRPr dirty="0"/>
          </a:p>
          <a:p>
            <a: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err="1"/>
              <a:t>Deelnemers</a:t>
            </a:r>
            <a:r>
              <a:rPr lang="en-US" dirty="0"/>
              <a:t> </a:t>
            </a:r>
            <a:r>
              <a:rPr dirty="0"/>
              <a:t>201</a:t>
            </a:r>
            <a:r>
              <a:rPr lang="en-US" dirty="0"/>
              <a:t>9</a:t>
            </a:r>
            <a:endParaRPr dirty="0"/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3349" y="2918796"/>
            <a:ext cx="5118101" cy="17294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106787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odeKersen 2018: Live dashboard"/>
          <p:cNvSpPr txBox="1">
            <a:spLocks noGrp="1"/>
          </p:cNvSpPr>
          <p:nvPr>
            <p:ph type="ctrTitle"/>
          </p:nvPr>
        </p:nvSpPr>
        <p:spPr>
          <a:xfrm>
            <a:off x="-581726" y="-2404143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lang="en-US" dirty="0" err="1"/>
              <a:t>Aandachtspunten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deelnemers</a:t>
            </a:r>
            <a:endParaRPr dirty="0"/>
          </a:p>
        </p:txBody>
      </p:sp>
      <p:sp>
        <p:nvSpPr>
          <p:cNvPr id="6" name="Samenvatting resultaten…"/>
          <p:cNvSpPr txBox="1">
            <a:spLocks/>
          </p:cNvSpPr>
          <p:nvPr/>
        </p:nvSpPr>
        <p:spPr>
          <a:xfrm>
            <a:off x="326047" y="1114819"/>
            <a:ext cx="12352706" cy="837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00049"/>
                </a:solidFill>
              </a:rPr>
              <a:t>Hoe </a:t>
            </a:r>
            <a:r>
              <a:rPr lang="en-US" b="1" dirty="0" err="1">
                <a:solidFill>
                  <a:srgbClr val="900049"/>
                </a:solidFill>
              </a:rPr>
              <a:t>maak</a:t>
            </a:r>
            <a:r>
              <a:rPr lang="en-US" b="1" dirty="0">
                <a:solidFill>
                  <a:srgbClr val="900049"/>
                </a:solidFill>
              </a:rPr>
              <a:t> je het </a:t>
            </a:r>
            <a:r>
              <a:rPr lang="en-US" b="1" dirty="0" err="1">
                <a:solidFill>
                  <a:srgbClr val="900049"/>
                </a:solidFill>
              </a:rPr>
              <a:t>succesvol</a:t>
            </a:r>
            <a:r>
              <a:rPr lang="en-US" b="1" dirty="0">
                <a:solidFill>
                  <a:srgbClr val="900049"/>
                </a:solidFill>
              </a:rPr>
              <a:t>?</a:t>
            </a:r>
          </a:p>
          <a:p>
            <a:pPr algn="l"/>
            <a:endParaRPr lang="en-US" b="1" dirty="0">
              <a:solidFill>
                <a:srgbClr val="900049"/>
              </a:solidFill>
            </a:endParaRPr>
          </a:p>
          <a:p>
            <a:pPr algn="l"/>
            <a:endParaRPr lang="en-US" b="1" dirty="0">
              <a:solidFill>
                <a:srgbClr val="900049"/>
              </a:solidFill>
            </a:endParaRPr>
          </a:p>
          <a:p>
            <a:pPr algn="l"/>
            <a:endParaRPr lang="en-US" b="1" dirty="0">
              <a:solidFill>
                <a:srgbClr val="900049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900049"/>
                </a:solidFill>
              </a:rPr>
              <a:t>Frequentie</a:t>
            </a:r>
            <a:r>
              <a:rPr lang="en-US" b="1" dirty="0">
                <a:solidFill>
                  <a:srgbClr val="900049"/>
                </a:solidFill>
              </a:rPr>
              <a:t>: hoe </a:t>
            </a:r>
            <a:r>
              <a:rPr lang="en-US" b="1" dirty="0" err="1">
                <a:solidFill>
                  <a:srgbClr val="900049"/>
                </a:solidFill>
              </a:rPr>
              <a:t>vaak</a:t>
            </a:r>
            <a:r>
              <a:rPr lang="en-US" b="1" dirty="0">
                <a:solidFill>
                  <a:srgbClr val="900049"/>
                </a:solidFill>
              </a:rPr>
              <a:t> </a:t>
            </a:r>
            <a:r>
              <a:rPr lang="en-US" b="1" dirty="0" err="1">
                <a:solidFill>
                  <a:srgbClr val="900049"/>
                </a:solidFill>
              </a:rPr>
              <a:t>zet</a:t>
            </a:r>
            <a:r>
              <a:rPr lang="en-US" b="1" dirty="0">
                <a:solidFill>
                  <a:srgbClr val="900049"/>
                </a:solidFill>
              </a:rPr>
              <a:t> je het in?</a:t>
            </a:r>
          </a:p>
          <a:p>
            <a:pPr algn="l"/>
            <a:endParaRPr lang="en-US" b="1" dirty="0">
              <a:solidFill>
                <a:srgbClr val="900049"/>
              </a:solidFill>
            </a:endParaRPr>
          </a:p>
          <a:p>
            <a:pPr algn="l"/>
            <a:endParaRPr lang="en-US" b="1" dirty="0">
              <a:solidFill>
                <a:srgbClr val="900049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00049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900049"/>
                </a:solidFill>
              </a:rPr>
              <a:t>Frequentie</a:t>
            </a:r>
            <a:r>
              <a:rPr lang="en-US" b="1" dirty="0">
                <a:solidFill>
                  <a:srgbClr val="900049"/>
                </a:solidFill>
              </a:rPr>
              <a:t>: hoe </a:t>
            </a:r>
            <a:r>
              <a:rPr lang="en-US" b="1" dirty="0" err="1">
                <a:solidFill>
                  <a:srgbClr val="900049"/>
                </a:solidFill>
              </a:rPr>
              <a:t>vaak</a:t>
            </a:r>
            <a:r>
              <a:rPr lang="en-US" b="1" dirty="0">
                <a:solidFill>
                  <a:srgbClr val="900049"/>
                </a:solidFill>
              </a:rPr>
              <a:t> </a:t>
            </a:r>
            <a:r>
              <a:rPr lang="en-US" b="1" dirty="0" err="1">
                <a:solidFill>
                  <a:srgbClr val="900049"/>
                </a:solidFill>
              </a:rPr>
              <a:t>wil</a:t>
            </a:r>
            <a:r>
              <a:rPr lang="en-US" b="1" dirty="0">
                <a:solidFill>
                  <a:srgbClr val="900049"/>
                </a:solidFill>
              </a:rPr>
              <a:t> je </a:t>
            </a:r>
            <a:r>
              <a:rPr lang="en-US" b="1" dirty="0" err="1">
                <a:solidFill>
                  <a:srgbClr val="900049"/>
                </a:solidFill>
              </a:rPr>
              <a:t>rapportage</a:t>
            </a:r>
            <a:r>
              <a:rPr lang="en-US" b="1" dirty="0">
                <a:solidFill>
                  <a:srgbClr val="900049"/>
                </a:solidFill>
              </a:rPr>
              <a:t>?</a:t>
            </a:r>
          </a:p>
          <a:p>
            <a:pPr marL="571500" indent="-571500" algn="l">
              <a:buFontTx/>
              <a:buChar char="-"/>
            </a:pPr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Pilot 2018…"/>
          <p:cNvSpPr txBox="1">
            <a:spLocks noGrp="1"/>
          </p:cNvSpPr>
          <p:nvPr>
            <p:ph type="ctrTitle"/>
          </p:nvPr>
        </p:nvSpPr>
        <p:spPr>
          <a:xfrm>
            <a:off x="395588" y="-1515405"/>
            <a:ext cx="10464801" cy="3302001"/>
          </a:xfrm>
          <a:prstGeom prst="rect">
            <a:avLst/>
          </a:prstGeom>
        </p:spPr>
        <p:txBody>
          <a:bodyPr/>
          <a:lstStyle/>
          <a:p>
            <a:pPr algn="l">
              <a:defRPr sz="4800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err="1"/>
              <a:t>Netwerk</a:t>
            </a:r>
            <a:r>
              <a:rPr lang="en-US" dirty="0"/>
              <a:t> 2019</a:t>
            </a:r>
            <a:endParaRPr dirty="0"/>
          </a:p>
          <a:p>
            <a:pPr algn="l">
              <a:defRPr sz="4800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open voor nieuwe deelnemers</a:t>
            </a:r>
          </a:p>
        </p:txBody>
      </p:sp>
      <p:pic>
        <p:nvPicPr>
          <p:cNvPr id="232" name="2017  RodeKersen teamfoto.JPG" descr="2017  RodeKersen teamfo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3761645"/>
            <a:ext cx="7075091" cy="5306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2734.jpg" descr="IMG_27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926" y="3736949"/>
            <a:ext cx="3979740" cy="530631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25 Deelnemende locaties uit Pilot 2017…"/>
          <p:cNvSpPr txBox="1"/>
          <p:nvPr/>
        </p:nvSpPr>
        <p:spPr>
          <a:xfrm>
            <a:off x="435320" y="2256693"/>
            <a:ext cx="6048609" cy="1034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19937">
              <a:defRPr sz="267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30</a:t>
            </a:r>
            <a:r>
              <a:rPr dirty="0"/>
              <a:t> Deelnemende locaties uit Pilot </a:t>
            </a:r>
            <a:r>
              <a:rPr lang="en-US" dirty="0"/>
              <a:t>2018</a:t>
            </a:r>
            <a:endParaRPr dirty="0"/>
          </a:p>
          <a:p>
            <a:pPr algn="l" defTabSz="519937">
              <a:defRPr sz="267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2</a:t>
            </a:r>
            <a:r>
              <a:rPr lang="en-US" dirty="0"/>
              <a:t>0</a:t>
            </a:r>
            <a:r>
              <a:rPr dirty="0"/>
              <a:t> (streefaantal) Nieuwe locaties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Deelnamevoorwaarden…"/>
          <p:cNvSpPr txBox="1">
            <a:spLocks noGrp="1"/>
          </p:cNvSpPr>
          <p:nvPr>
            <p:ph type="subTitle" idx="1"/>
          </p:nvPr>
        </p:nvSpPr>
        <p:spPr>
          <a:xfrm>
            <a:off x="355453" y="1382842"/>
            <a:ext cx="13243463" cy="83707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537463">
              <a:lnSpc>
                <a:spcPct val="110000"/>
              </a:lnSpc>
              <a:defRPr sz="2392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Deelnamevoorwaarden</a:t>
            </a:r>
          </a:p>
          <a:p>
            <a:pPr algn="l" defTabSz="537463">
              <a:lnSpc>
                <a:spcPct val="110000"/>
              </a:lnSpc>
              <a:defRPr sz="2392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•   </a:t>
            </a:r>
            <a:r>
              <a:rPr dirty="0" err="1"/>
              <a:t>Kosten</a:t>
            </a:r>
            <a:r>
              <a:rPr dirty="0"/>
              <a:t> €50</a:t>
            </a:r>
            <a:r>
              <a:rPr lang="en-US" dirty="0"/>
              <a:t>0</a:t>
            </a:r>
            <a:r>
              <a:rPr dirty="0"/>
              <a:t>,- </a:t>
            </a:r>
            <a:r>
              <a:rPr lang="en-US" dirty="0"/>
              <a:t>voor partners of €750 voor </a:t>
            </a:r>
            <a:r>
              <a:rPr lang="en-US" dirty="0" err="1"/>
              <a:t>niet</a:t>
            </a:r>
            <a:r>
              <a:rPr lang="en-US" dirty="0"/>
              <a:t> partners van </a:t>
            </a:r>
            <a:r>
              <a:rPr lang="en-US" dirty="0" err="1"/>
              <a:t>Bouwstenen</a:t>
            </a:r>
            <a:r>
              <a:rPr lang="en-US" dirty="0"/>
              <a:t>, inclusief 2 </a:t>
            </a:r>
            <a:r>
              <a:rPr lang="en-US" dirty="0" err="1"/>
              <a:t>locaties</a:t>
            </a:r>
            <a:endParaRPr lang="en-US" dirty="0"/>
          </a:p>
          <a:p>
            <a:pPr marL="342900" indent="-342900" algn="l" defTabSz="537463">
              <a:lnSpc>
                <a:spcPct val="110000"/>
              </a:lnSpc>
              <a:buFont typeface="Arial" panose="020B0604020202020204" pitchFamily="34" charset="0"/>
              <a:buChar char="•"/>
              <a:defRPr sz="2392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 err="1"/>
              <a:t>Toegang</a:t>
            </a:r>
            <a:r>
              <a:rPr lang="en-US" dirty="0"/>
              <a:t> tot </a:t>
            </a:r>
            <a:r>
              <a:rPr lang="en-US" dirty="0" err="1"/>
              <a:t>netwerkbijeenkomsten</a:t>
            </a:r>
            <a:r>
              <a:rPr lang="en-US" dirty="0"/>
              <a:t> en </a:t>
            </a:r>
            <a:r>
              <a:rPr lang="en-US" dirty="0" err="1"/>
              <a:t>informatie</a:t>
            </a:r>
            <a:r>
              <a:rPr lang="en-US" dirty="0"/>
              <a:t> die </a:t>
            </a:r>
            <a:r>
              <a:rPr lang="en-US" dirty="0" err="1"/>
              <a:t>gedeeld</a:t>
            </a:r>
            <a:r>
              <a:rPr lang="en-US" dirty="0"/>
              <a:t> en </a:t>
            </a:r>
            <a:r>
              <a:rPr lang="en-US" dirty="0" err="1"/>
              <a:t>ontwikkeld</a:t>
            </a:r>
            <a:r>
              <a:rPr lang="en-US" dirty="0"/>
              <a:t> </a:t>
            </a:r>
            <a:r>
              <a:rPr lang="en-US" dirty="0" err="1"/>
              <a:t>wordt</a:t>
            </a:r>
            <a:endParaRPr lang="en-US" dirty="0"/>
          </a:p>
          <a:p>
            <a:pPr marL="342900" indent="-342900" algn="l" defTabSz="537463">
              <a:lnSpc>
                <a:spcPct val="110000"/>
              </a:lnSpc>
              <a:buFont typeface="Arial" panose="020B0604020202020204" pitchFamily="34" charset="0"/>
              <a:buChar char="•"/>
              <a:defRPr sz="2392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 err="1"/>
              <a:t>Inspanning</a:t>
            </a:r>
            <a:r>
              <a:rPr dirty="0"/>
              <a:t> om er iets van te maken!</a:t>
            </a:r>
          </a:p>
          <a:p>
            <a:pPr algn="l" defTabSz="537463">
              <a:lnSpc>
                <a:spcPct val="110000"/>
              </a:lnSpc>
              <a:defRPr sz="2392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endParaRPr dirty="0"/>
          </a:p>
          <a:p>
            <a:pPr algn="l" defTabSz="537463">
              <a:lnSpc>
                <a:spcPct val="110000"/>
              </a:lnSpc>
              <a:defRPr sz="2392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Planning</a:t>
            </a:r>
          </a:p>
          <a:p>
            <a:pPr algn="l" defTabSz="537463">
              <a:lnSpc>
                <a:spcPct val="110000"/>
              </a:lnSpc>
              <a:defRPr sz="2392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	</a:t>
            </a:r>
            <a:r>
              <a:rPr b="1" dirty="0"/>
              <a:t>•	</a:t>
            </a:r>
            <a:r>
              <a:rPr lang="en-US" dirty="0"/>
              <a:t>Instappen kan in 2019 op elk moment</a:t>
            </a:r>
          </a:p>
          <a:p>
            <a:pPr lvl="2" indent="420623" algn="l" defTabSz="537463">
              <a:lnSpc>
                <a:spcPct val="110000"/>
              </a:lnSpc>
              <a:defRPr sz="2392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b="1" dirty="0"/>
              <a:t>	•	</a:t>
            </a:r>
            <a:r>
              <a:rPr lang="en-US" b="1" dirty="0"/>
              <a:t>Bestaande deelnemers: controleer je informatie</a:t>
            </a:r>
          </a:p>
          <a:p>
            <a:pPr algn="l" defTabSz="537463">
              <a:lnSpc>
                <a:spcPct val="110000"/>
              </a:lnSpc>
              <a:defRPr sz="2392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	•	</a:t>
            </a:r>
            <a:r>
              <a:rPr lang="en-US" dirty="0"/>
              <a:t>Nieuwe deelnemers: in 2 weken na ontvangen informatie kunnen starten</a:t>
            </a:r>
            <a:endParaRPr dirty="0"/>
          </a:p>
          <a:p>
            <a:pPr algn="l" defTabSz="537463">
              <a:lnSpc>
                <a:spcPct val="110000"/>
              </a:lnSpc>
              <a:defRPr sz="2392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	•	</a:t>
            </a:r>
            <a:r>
              <a:rPr lang="en-US" dirty="0"/>
              <a:t>September/</a:t>
            </a:r>
            <a:r>
              <a:rPr lang="en-US" dirty="0" err="1"/>
              <a:t>Oktober</a:t>
            </a:r>
            <a:r>
              <a:rPr lang="en-US" dirty="0"/>
              <a:t>: na-zomer evaluatie</a:t>
            </a:r>
            <a:endParaRPr dirty="0"/>
          </a:p>
          <a:p>
            <a:pPr lvl="2" indent="420623" algn="l" defTabSz="537463">
              <a:lnSpc>
                <a:spcPct val="110000"/>
              </a:lnSpc>
              <a:defRPr sz="2392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b="1" dirty="0"/>
              <a:t>	•	</a:t>
            </a:r>
            <a:r>
              <a:rPr lang="en-US" b="1" dirty="0"/>
              <a:t>December: najaarscongres Bouwstenen  + uitreiking RodeKers 2019</a:t>
            </a:r>
            <a:r>
              <a:rPr lang="en-US" dirty="0"/>
              <a:t>	</a:t>
            </a:r>
          </a:p>
        </p:txBody>
      </p:sp>
      <p:sp>
        <p:nvSpPr>
          <p:cNvPr id="255" name="RodeKersen 2018 planning"/>
          <p:cNvSpPr txBox="1"/>
          <p:nvPr/>
        </p:nvSpPr>
        <p:spPr>
          <a:xfrm>
            <a:off x="355453" y="161583"/>
            <a:ext cx="763025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42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RodeKersen </a:t>
            </a:r>
            <a:r>
              <a:rPr lang="en-US" dirty="0"/>
              <a:t>2019 </a:t>
            </a:r>
            <a:r>
              <a:rPr dirty="0"/>
              <a:t>planning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arc van Leent…"/>
          <p:cNvSpPr txBox="1">
            <a:spLocks noGrp="1"/>
          </p:cNvSpPr>
          <p:nvPr>
            <p:ph type="subTitle" sz="quarter" idx="1"/>
          </p:nvPr>
        </p:nvSpPr>
        <p:spPr>
          <a:xfrm>
            <a:off x="3666200" y="3039512"/>
            <a:ext cx="3301013" cy="939801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Jim </a:t>
            </a:r>
            <a:r>
              <a:rPr lang="en-US" dirty="0" err="1"/>
              <a:t>Kleijwegt</a:t>
            </a:r>
            <a:endParaRPr dirty="0"/>
          </a:p>
          <a:p>
            <a:pPr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>
                <a:hlinkClick r:id="rId2"/>
              </a:rPr>
              <a:t>Bouwstenen voor Sociaal</a:t>
            </a:r>
            <a:endParaRPr dirty="0"/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go bouwstenen voor sociaal - bijgesneden.png" descr="logo bouwstenen voor sociaal - bijgesned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75917" y="8300772"/>
            <a:ext cx="3787196" cy="124661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Berny de Vries…"/>
          <p:cNvSpPr txBox="1"/>
          <p:nvPr/>
        </p:nvSpPr>
        <p:spPr>
          <a:xfrm>
            <a:off x="6806554" y="3048964"/>
            <a:ext cx="2640812" cy="807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t>Berny de Vries</a:t>
            </a:r>
          </a:p>
          <a:p>
            <a:pPr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u="sng">
                <a:hlinkClick r:id="rId5"/>
              </a:rPr>
              <a:t>WijkConnect.com</a:t>
            </a:r>
          </a:p>
        </p:txBody>
      </p:sp>
      <p:pic>
        <p:nvPicPr>
          <p:cNvPr id="135" name="Pasfoto Berny de Vries vierkant.jpg" descr="Pasfoto Berny de Vries vierkant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96" y="1423209"/>
            <a:ext cx="1405327" cy="140335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Met Wie?"/>
          <p:cNvSpPr txBox="1">
            <a:spLocks noGrp="1"/>
          </p:cNvSpPr>
          <p:nvPr>
            <p:ph type="ctrTitle"/>
          </p:nvPr>
        </p:nvSpPr>
        <p:spPr>
          <a:xfrm>
            <a:off x="118533" y="-2379134"/>
            <a:ext cx="10464801" cy="3302001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Met Wie?</a:t>
            </a:r>
          </a:p>
        </p:txBody>
      </p:sp>
      <p:sp>
        <p:nvSpPr>
          <p:cNvPr id="138" name="Initiatiefnemers"/>
          <p:cNvSpPr txBox="1"/>
          <p:nvPr/>
        </p:nvSpPr>
        <p:spPr>
          <a:xfrm>
            <a:off x="110200" y="2011541"/>
            <a:ext cx="330101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defRPr sz="3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lang="en-US" dirty="0" err="1"/>
              <a:t>Netwerk</a:t>
            </a:r>
            <a:endParaRPr lang="en-US" dirty="0"/>
          </a:p>
          <a:p>
            <a:r>
              <a:rPr lang="en-US" dirty="0" err="1"/>
              <a:t>coördinatoren</a:t>
            </a:r>
            <a:endParaRPr dirty="0"/>
          </a:p>
        </p:txBody>
      </p:sp>
      <p:pic>
        <p:nvPicPr>
          <p:cNvPr id="2" name="Picture 1" descr="jim kleijwegt foto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055" y="1423209"/>
            <a:ext cx="1462546" cy="1462546"/>
          </a:xfrm>
          <a:prstGeom prst="rect">
            <a:avLst/>
          </a:prstGeom>
        </p:spPr>
      </p:pic>
      <p:sp>
        <p:nvSpPr>
          <p:cNvPr id="19" name="25 Pilot locaties"/>
          <p:cNvSpPr txBox="1"/>
          <p:nvPr/>
        </p:nvSpPr>
        <p:spPr>
          <a:xfrm>
            <a:off x="118533" y="3989834"/>
            <a:ext cx="330101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defRPr sz="3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lang="en-US" dirty="0"/>
              <a:t>37</a:t>
            </a:r>
            <a:r>
              <a:rPr dirty="0"/>
              <a:t> </a:t>
            </a:r>
            <a:r>
              <a:rPr lang="en-US" dirty="0" err="1"/>
              <a:t>Deelnemende</a:t>
            </a:r>
            <a:endParaRPr lang="en-US" dirty="0"/>
          </a:p>
          <a:p>
            <a:r>
              <a:rPr lang="en-US" dirty="0" err="1"/>
              <a:t>Locaties</a:t>
            </a:r>
            <a:r>
              <a:rPr lang="en-US" dirty="0"/>
              <a:t> 2018</a:t>
            </a:r>
            <a:endParaRPr dirty="0"/>
          </a:p>
        </p:txBody>
      </p:sp>
      <p:sp>
        <p:nvSpPr>
          <p:cNvPr id="20" name="Gemeente Utrecht…"/>
          <p:cNvSpPr txBox="1"/>
          <p:nvPr/>
        </p:nvSpPr>
        <p:spPr>
          <a:xfrm>
            <a:off x="7931390" y="4060156"/>
            <a:ext cx="330101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Huus</a:t>
            </a:r>
            <a:r>
              <a:rPr lang="en-US" dirty="0"/>
              <a:t> (</a:t>
            </a:r>
            <a:r>
              <a:rPr lang="en-US" dirty="0" err="1"/>
              <a:t>Olst</a:t>
            </a:r>
            <a:r>
              <a:rPr lang="en-US" dirty="0"/>
              <a:t>/</a:t>
            </a:r>
            <a:r>
              <a:rPr lang="en-US" dirty="0" err="1"/>
              <a:t>Wijhe</a:t>
            </a:r>
            <a:r>
              <a:rPr lang="en-US" dirty="0"/>
              <a:t>)</a:t>
            </a:r>
            <a:endParaRPr dirty="0"/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2 </a:t>
            </a:r>
            <a:r>
              <a:rPr lang="en-US" dirty="0" err="1"/>
              <a:t>Locaties</a:t>
            </a:r>
            <a:endParaRPr dirty="0"/>
          </a:p>
        </p:txBody>
      </p:sp>
      <p:sp>
        <p:nvSpPr>
          <p:cNvPr id="21" name="Gemeente Arnhem…"/>
          <p:cNvSpPr txBox="1"/>
          <p:nvPr/>
        </p:nvSpPr>
        <p:spPr>
          <a:xfrm>
            <a:off x="7964239" y="6664156"/>
            <a:ext cx="330101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Gemeente Arnhem</a:t>
            </a:r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7 locaties</a:t>
            </a:r>
          </a:p>
        </p:txBody>
      </p:sp>
      <p:sp>
        <p:nvSpPr>
          <p:cNvPr id="22" name="Gemeente Leiden…"/>
          <p:cNvSpPr txBox="1"/>
          <p:nvPr/>
        </p:nvSpPr>
        <p:spPr>
          <a:xfrm>
            <a:off x="7956789" y="5802684"/>
            <a:ext cx="33010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 err="1"/>
              <a:t>Gemeente</a:t>
            </a:r>
            <a:r>
              <a:rPr lang="en-US" dirty="0"/>
              <a:t> </a:t>
            </a:r>
            <a:r>
              <a:rPr lang="en-US" dirty="0" err="1"/>
              <a:t>Veenendaal</a:t>
            </a:r>
            <a:endParaRPr dirty="0"/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5 </a:t>
            </a:r>
            <a:r>
              <a:rPr lang="en-US" dirty="0" err="1"/>
              <a:t>locaties</a:t>
            </a:r>
            <a:endParaRPr dirty="0"/>
          </a:p>
        </p:txBody>
      </p:sp>
      <p:sp>
        <p:nvSpPr>
          <p:cNvPr id="23" name="Welzijn Lelystad…"/>
          <p:cNvSpPr txBox="1"/>
          <p:nvPr/>
        </p:nvSpPr>
        <p:spPr>
          <a:xfrm>
            <a:off x="7958351" y="4881121"/>
            <a:ext cx="378403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 err="1"/>
              <a:t>Gemeente</a:t>
            </a:r>
            <a:r>
              <a:rPr lang="en-US" dirty="0"/>
              <a:t> Oss</a:t>
            </a:r>
            <a:endParaRPr dirty="0"/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2 </a:t>
            </a:r>
            <a:r>
              <a:rPr lang="en-US" dirty="0" err="1"/>
              <a:t>locaties</a:t>
            </a:r>
            <a:endParaRPr dirty="0"/>
          </a:p>
        </p:txBody>
      </p:sp>
      <p:sp>
        <p:nvSpPr>
          <p:cNvPr id="24" name="Gemeente Utrecht…"/>
          <p:cNvSpPr txBox="1"/>
          <p:nvPr/>
        </p:nvSpPr>
        <p:spPr>
          <a:xfrm>
            <a:off x="4262805" y="4082028"/>
            <a:ext cx="330101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Gemeente Utrecht</a:t>
            </a:r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7</a:t>
            </a:r>
            <a:r>
              <a:rPr dirty="0"/>
              <a:t> </a:t>
            </a:r>
            <a:r>
              <a:rPr dirty="0" err="1"/>
              <a:t>Locaties</a:t>
            </a:r>
            <a:endParaRPr dirty="0"/>
          </a:p>
        </p:txBody>
      </p:sp>
      <p:sp>
        <p:nvSpPr>
          <p:cNvPr id="25" name="Gemeente Leiden…"/>
          <p:cNvSpPr txBox="1"/>
          <p:nvPr/>
        </p:nvSpPr>
        <p:spPr>
          <a:xfrm>
            <a:off x="4288204" y="5824556"/>
            <a:ext cx="33010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Van </a:t>
            </a:r>
            <a:r>
              <a:rPr lang="en-US" dirty="0" err="1"/>
              <a:t>Houten</a:t>
            </a:r>
            <a:r>
              <a:rPr lang="en-US" dirty="0"/>
              <a:t> &amp; Co (</a:t>
            </a:r>
            <a:r>
              <a:rPr lang="en-US" dirty="0" err="1"/>
              <a:t>Houten</a:t>
            </a:r>
            <a:r>
              <a:rPr lang="en-US" dirty="0"/>
              <a:t>)</a:t>
            </a:r>
            <a:endParaRPr dirty="0"/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2 </a:t>
            </a:r>
            <a:r>
              <a:rPr lang="en-US" dirty="0" err="1"/>
              <a:t>locaties</a:t>
            </a:r>
            <a:endParaRPr dirty="0"/>
          </a:p>
        </p:txBody>
      </p:sp>
      <p:sp>
        <p:nvSpPr>
          <p:cNvPr id="26" name="Welzijn Lelystad…"/>
          <p:cNvSpPr txBox="1"/>
          <p:nvPr/>
        </p:nvSpPr>
        <p:spPr>
          <a:xfrm>
            <a:off x="4289766" y="4902993"/>
            <a:ext cx="378403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Contour de </a:t>
            </a:r>
            <a:r>
              <a:rPr lang="en-US" dirty="0" err="1"/>
              <a:t>Twern</a:t>
            </a:r>
            <a:r>
              <a:rPr lang="en-US" dirty="0"/>
              <a:t> (Tilburg)</a:t>
            </a:r>
            <a:endParaRPr dirty="0"/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3</a:t>
            </a:r>
            <a:r>
              <a:rPr dirty="0"/>
              <a:t> locaties</a:t>
            </a:r>
          </a:p>
        </p:txBody>
      </p:sp>
      <p:sp>
        <p:nvSpPr>
          <p:cNvPr id="27" name="Gemeente Almere…"/>
          <p:cNvSpPr txBox="1"/>
          <p:nvPr/>
        </p:nvSpPr>
        <p:spPr>
          <a:xfrm>
            <a:off x="4262804" y="6664156"/>
            <a:ext cx="33010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 err="1"/>
              <a:t>Gemeente</a:t>
            </a:r>
            <a:r>
              <a:rPr lang="en-US" dirty="0"/>
              <a:t> Leiden</a:t>
            </a:r>
            <a:endParaRPr dirty="0"/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6 </a:t>
            </a:r>
            <a:r>
              <a:rPr lang="en-US" dirty="0" err="1"/>
              <a:t>locaties</a:t>
            </a:r>
            <a:endParaRPr dirty="0"/>
          </a:p>
        </p:txBody>
      </p:sp>
      <p:sp>
        <p:nvSpPr>
          <p:cNvPr id="28" name="Gemeente Almere…"/>
          <p:cNvSpPr txBox="1"/>
          <p:nvPr/>
        </p:nvSpPr>
        <p:spPr>
          <a:xfrm>
            <a:off x="4288204" y="7537113"/>
            <a:ext cx="33010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 err="1"/>
              <a:t>Woej</a:t>
            </a:r>
            <a:r>
              <a:rPr lang="en-US" dirty="0"/>
              <a:t> (</a:t>
            </a:r>
            <a:r>
              <a:rPr lang="en-US" dirty="0" err="1"/>
              <a:t>Leidschendam</a:t>
            </a:r>
            <a:r>
              <a:rPr lang="en-US" dirty="0"/>
              <a:t>)</a:t>
            </a:r>
            <a:endParaRPr dirty="0"/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1 </a:t>
            </a:r>
            <a:r>
              <a:rPr lang="en-US" dirty="0" err="1"/>
              <a:t>locatie</a:t>
            </a:r>
            <a:endParaRPr dirty="0"/>
          </a:p>
        </p:txBody>
      </p:sp>
      <p:sp>
        <p:nvSpPr>
          <p:cNvPr id="29" name="Gemeente Arnhem…"/>
          <p:cNvSpPr txBox="1"/>
          <p:nvPr/>
        </p:nvSpPr>
        <p:spPr>
          <a:xfrm>
            <a:off x="7997597" y="7495669"/>
            <a:ext cx="330101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dirty="0"/>
              <a:t>Gemeente </a:t>
            </a:r>
            <a:r>
              <a:rPr lang="en-US" dirty="0"/>
              <a:t>Almere</a:t>
            </a:r>
            <a:endParaRPr dirty="0"/>
          </a:p>
          <a:p>
            <a:pPr algn="l"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rPr lang="en-US" dirty="0"/>
              <a:t>2</a:t>
            </a:r>
            <a:r>
              <a:rPr dirty="0"/>
              <a:t> locaties</a:t>
            </a:r>
          </a:p>
        </p:txBody>
      </p:sp>
      <p:pic>
        <p:nvPicPr>
          <p:cNvPr id="3" name="Picture 2" descr="Logo roze WijkConnect.ep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554" y="8746811"/>
            <a:ext cx="3151164" cy="4789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584200"/>
            <a:ext cx="12903200" cy="8585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25" y="1479730"/>
            <a:ext cx="9851611" cy="7388709"/>
          </a:xfrm>
          <a:prstGeom prst="rect">
            <a:avLst/>
          </a:prstGeom>
        </p:spPr>
      </p:pic>
      <p:sp>
        <p:nvSpPr>
          <p:cNvPr id="4" name="Met Wie?"/>
          <p:cNvSpPr txBox="1">
            <a:spLocks/>
          </p:cNvSpPr>
          <p:nvPr/>
        </p:nvSpPr>
        <p:spPr>
          <a:xfrm>
            <a:off x="118533" y="-2379134"/>
            <a:ext cx="1046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dirty="0"/>
              <a:t>2018 </a:t>
            </a:r>
            <a:r>
              <a:rPr lang="en-US" dirty="0" err="1"/>
              <a:t>Uitgebreid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30+ </a:t>
            </a:r>
            <a:r>
              <a:rPr lang="en-US" dirty="0" err="1"/>
              <a:t>locaties</a:t>
            </a:r>
            <a:endParaRPr lang="en-US" dirty="0"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49154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deKersen:…"/>
          <p:cNvSpPr txBox="1">
            <a:spLocks noGrp="1"/>
          </p:cNvSpPr>
          <p:nvPr>
            <p:ph type="ctrTitle"/>
          </p:nvPr>
        </p:nvSpPr>
        <p:spPr>
          <a:xfrm>
            <a:off x="1270000" y="3949700"/>
            <a:ext cx="10464800" cy="33020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t>RodeKersen:</a:t>
            </a:r>
          </a:p>
          <a:p>
            <a:pPr>
              <a:defRPr sz="70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Hoe werkt het?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3349" y="2918796"/>
            <a:ext cx="5118101" cy="1729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2018 de Schakel button RodeKersen.jpeg" descr="2018 de Schakel button RodeKerse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3850" y="-44450"/>
            <a:ext cx="14172227" cy="9117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0502 Screenshot RodeKersen Hart van Hoograv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542"/>
            <a:ext cx="13004800" cy="6555075"/>
          </a:xfrm>
          <a:prstGeom prst="rect">
            <a:avLst/>
          </a:prstGeom>
        </p:spPr>
      </p:pic>
      <p:sp>
        <p:nvSpPr>
          <p:cNvPr id="4" name="Wat krijgt je deelnemende locatie:"/>
          <p:cNvSpPr txBox="1"/>
          <p:nvPr/>
        </p:nvSpPr>
        <p:spPr>
          <a:xfrm>
            <a:off x="355453" y="161583"/>
            <a:ext cx="8773845" cy="1366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42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dirty="0"/>
              <a:t>Online demo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900049"/>
                </a:solidFill>
              </a:rPr>
              <a:t>Ha</a:t>
            </a:r>
            <a:r>
              <a:rPr lang="en-US" dirty="0"/>
              <a:t>rt van </a:t>
            </a:r>
            <a:r>
              <a:rPr lang="en-US" dirty="0" err="1"/>
              <a:t>Hoograven</a:t>
            </a:r>
            <a:endParaRPr dirty="0"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7883" y="38100"/>
            <a:ext cx="2781301" cy="93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42930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572</Words>
  <Application>Microsoft Office PowerPoint</Application>
  <PresentationFormat>Aangepast</PresentationFormat>
  <Paragraphs>147</Paragraphs>
  <Slides>33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RodeKersen</vt:lpstr>
      <vt:lpstr>PowerPoint-presentatie</vt:lpstr>
      <vt:lpstr>Programma</vt:lpstr>
      <vt:lpstr>Met Wie?</vt:lpstr>
      <vt:lpstr>PowerPoint-presentatie</vt:lpstr>
      <vt:lpstr>PowerPoint-presentatie</vt:lpstr>
      <vt:lpstr>RodeKersen: Hoe werkt het?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Resultaten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Raad de quote</vt:lpstr>
      <vt:lpstr>“De centrale hal ruikt erg naar ‘toilet”    “De mensen die er werken - behulpzaam en vriendelijk'"</vt:lpstr>
      <vt:lpstr>“Schoonheid vd gymzaal kan beter. Nieuwe yogamatten."   “Superlocatie en onmisbaar!”</vt:lpstr>
      <vt:lpstr>“Wifi is niet goed"    “Zij brengt alle leeftijden en nationaliteiten samen onder één dak”</vt:lpstr>
      <vt:lpstr>PowerPoint-presentatie</vt:lpstr>
      <vt:lpstr>PowerPoint-presentatie</vt:lpstr>
      <vt:lpstr>Hoe gebruik je resultaten en hoe koppel je terug naar gebruikers?</vt:lpstr>
      <vt:lpstr>Rapportage</vt:lpstr>
      <vt:lpstr>Rapportage</vt:lpstr>
      <vt:lpstr>Aandachtspunten Deelnemers 2019</vt:lpstr>
      <vt:lpstr>Aandachtspunten voor deelnemers</vt:lpstr>
      <vt:lpstr>Netwerk 2019 open voor nieuwe deelnemers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RodeKersen</dc:title>
  <dc:creator>Inge</dc:creator>
  <cp:lastModifiedBy>Inge Bommezijn</cp:lastModifiedBy>
  <cp:revision>56</cp:revision>
  <dcterms:modified xsi:type="dcterms:W3CDTF">2019-05-16T15:01:49Z</dcterms:modified>
</cp:coreProperties>
</file>